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80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5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58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June 26,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June 26,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June 26,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26,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June 26,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June 26,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June 26,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June 26,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June 26,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26,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June 26,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June 26,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>
                <a:cs typeface="Helvetica Neue"/>
              </a:rPr>
              <a:t>UU World Gets social</a:t>
            </a:r>
            <a:endParaRPr lang="en-US" sz="8000" b="1" dirty="0"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Know and Grow your audience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4790823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dblStrike" dirty="0" smtClean="0"/>
              <a:t>Know and Grow your audience</a:t>
            </a:r>
            <a:endParaRPr lang="en-US" strike="dblStrike" dirty="0"/>
          </a:p>
        </p:txBody>
      </p:sp>
      <p:sp>
        <p:nvSpPr>
          <p:cNvPr id="4" name="TextBox 3"/>
          <p:cNvSpPr txBox="1"/>
          <p:nvPr/>
        </p:nvSpPr>
        <p:spPr>
          <a:xfrm>
            <a:off x="1708150" y="5079150"/>
            <a:ext cx="554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EMBRACE AND SHARE YOUR MESSAGE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8150" y="5083716"/>
            <a:ext cx="554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dblStrike" dirty="0" smtClean="0">
                <a:latin typeface="+mj-lt"/>
              </a:rPr>
              <a:t>EMBRACE AND SHARE YOUR MESSAGE</a:t>
            </a:r>
            <a:endParaRPr lang="en-US" strike="dblStrik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612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The message is worth sharing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good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77" y="1762651"/>
            <a:ext cx="5966124" cy="3826398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762650"/>
            <a:ext cx="1911749" cy="39378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We launched </a:t>
            </a:r>
            <a:r>
              <a:rPr lang="en-US" u="sng" dirty="0" smtClean="0">
                <a:solidFill>
                  <a:schemeClr val="accent3"/>
                </a:solidFill>
              </a:rPr>
              <a:t>uuworld.org</a:t>
            </a:r>
            <a:r>
              <a:rPr lang="en-US" dirty="0" smtClean="0"/>
              <a:t>, with almost everything from the print magazine, plus greatly expanded news coverage, a weekly email newsletter, and RSS, way back . . .</a:t>
            </a:r>
          </a:p>
          <a:p>
            <a:endParaRPr lang="en-US" dirty="0" smtClean="0"/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in 2005!</a:t>
            </a:r>
            <a:endParaRPr lang="en-US" sz="32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48916" cy="1371600"/>
          </a:xfrm>
        </p:spPr>
        <p:txBody>
          <a:bodyPr/>
          <a:lstStyle/>
          <a:p>
            <a:r>
              <a:rPr lang="en-US" dirty="0" smtClean="0"/>
              <a:t>Social media, old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4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48288" cy="1371600"/>
          </a:xfrm>
        </p:spPr>
        <p:txBody>
          <a:bodyPr/>
          <a:lstStyle/>
          <a:p>
            <a:r>
              <a:rPr lang="en-US" dirty="0" smtClean="0"/>
              <a:t>For more than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024869" cy="4373563"/>
          </a:xfrm>
        </p:spPr>
        <p:txBody>
          <a:bodyPr/>
          <a:lstStyle/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Search engines bring people </a:t>
            </a:r>
            <a:br>
              <a:rPr lang="en-US" dirty="0" smtClean="0"/>
            </a:br>
            <a:r>
              <a:rPr lang="en-US" dirty="0" smtClean="0"/>
              <a:t>to the message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Online readers </a:t>
            </a:r>
            <a:br>
              <a:rPr lang="en-US" dirty="0" smtClean="0"/>
            </a:br>
            <a:r>
              <a:rPr lang="en-US" dirty="0" smtClean="0"/>
              <a:t>have even more ways to share</a:t>
            </a:r>
          </a:p>
          <a:p>
            <a:pPr marL="342900" indent="-342900">
              <a:buFont typeface="Wingdings" charset="2"/>
              <a:buChar char="u"/>
            </a:pPr>
            <a:endParaRPr lang="en-US" dirty="0"/>
          </a:p>
        </p:txBody>
      </p:sp>
      <p:pic>
        <p:nvPicPr>
          <p:cNvPr id="5" name="Picture 4" descr="Screenshot 2014-06-25 22.2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87" y="2514540"/>
            <a:ext cx="4395400" cy="37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6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2014-06-25 23.29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u"/>
            </a:pPr>
            <a:r>
              <a:rPr lang="en-US" dirty="0" smtClean="0"/>
              <a:t>Printer friendly</a:t>
            </a:r>
          </a:p>
          <a:p>
            <a:pPr marL="285750" indent="-285750">
              <a:buFont typeface="Wingdings" charset="2"/>
              <a:buChar char="u"/>
            </a:pPr>
            <a:r>
              <a:rPr lang="en-US" dirty="0" err="1" smtClean="0"/>
              <a:t>te</a:t>
            </a:r>
            <a:r>
              <a:rPr lang="en-US" dirty="0" smtClean="0"/>
              <a:t>!! A Friend</a:t>
            </a:r>
          </a:p>
          <a:p>
            <a:pPr marL="285750" indent="-285750">
              <a:buFont typeface="Wingdings" charset="2"/>
              <a:buChar char="u"/>
            </a:pPr>
            <a:r>
              <a:rPr lang="en-US" dirty="0" smtClean="0"/>
              <a:t>Comments</a:t>
            </a:r>
          </a:p>
          <a:p>
            <a:pPr marL="285750" indent="-285750">
              <a:buFont typeface="Wingdings" charset="2"/>
              <a:buChar char="u"/>
            </a:pPr>
            <a:endParaRPr lang="en-US" dirty="0"/>
          </a:p>
          <a:p>
            <a:r>
              <a:rPr lang="en-US" dirty="0" smtClean="0"/>
              <a:t>None of this is </a:t>
            </a:r>
            <a:br>
              <a:rPr lang="en-US" dirty="0" smtClean="0"/>
            </a:br>
            <a:r>
              <a:rPr lang="en-US" dirty="0" smtClean="0"/>
              <a:t>cutting edge any more.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52718"/>
            <a:ext cx="6150169" cy="1371600"/>
          </a:xfrm>
        </p:spPr>
        <p:txBody>
          <a:bodyPr/>
          <a:lstStyle/>
          <a:p>
            <a:r>
              <a:rPr lang="en-US" dirty="0" smtClean="0"/>
              <a:t>More ways to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2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is the point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point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3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892250" cy="1371600"/>
          </a:xfrm>
        </p:spPr>
        <p:txBody>
          <a:bodyPr/>
          <a:lstStyle/>
          <a:p>
            <a:r>
              <a:rPr lang="en-US" dirty="0" smtClean="0"/>
              <a:t>UU World on Facebook</a:t>
            </a:r>
            <a:endParaRPr lang="en-US" dirty="0"/>
          </a:p>
        </p:txBody>
      </p:sp>
      <p:pic>
        <p:nvPicPr>
          <p:cNvPr id="6" name="Content Placeholder 5" descr="Screenshot 2014-06-25 23.37.42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1044"/>
          <a:stretch>
            <a:fillRect/>
          </a:stretch>
        </p:blipFill>
        <p:spPr>
          <a:xfrm>
            <a:off x="4998583" y="1574800"/>
            <a:ext cx="3291840" cy="4525963"/>
          </a:xfrm>
        </p:spPr>
      </p:pic>
      <p:pic>
        <p:nvPicPr>
          <p:cNvPr id="7" name="Content Placeholder 6" descr="Screenshot 2014-06-25 23.39.38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r="26800"/>
          <a:stretch/>
        </p:blipFill>
        <p:spPr>
          <a:xfrm>
            <a:off x="1430889" y="1574800"/>
            <a:ext cx="3291840" cy="4525963"/>
          </a:xfrm>
        </p:spPr>
      </p:pic>
    </p:spTree>
    <p:extLst>
      <p:ext uri="{BB962C8B-B14F-4D97-AF65-F5344CB8AC3E}">
        <p14:creationId xmlns:p14="http://schemas.microsoft.com/office/powerpoint/2010/main" val="62288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264336" cy="1371600"/>
          </a:xfrm>
        </p:spPr>
        <p:txBody>
          <a:bodyPr/>
          <a:lstStyle/>
          <a:p>
            <a:r>
              <a:rPr lang="en-US" dirty="0" err="1" smtClean="0"/>
              <a:t>Uu</a:t>
            </a:r>
            <a:r>
              <a:rPr lang="en-US" dirty="0" smtClean="0"/>
              <a:t> world on twitter</a:t>
            </a:r>
            <a:endParaRPr lang="en-US" dirty="0"/>
          </a:p>
        </p:txBody>
      </p:sp>
      <p:pic>
        <p:nvPicPr>
          <p:cNvPr id="4" name="Content Placeholder 3" descr="Screenshot 2014-06-25 23.43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" b="4083"/>
          <a:stretch>
            <a:fillRect/>
          </a:stretch>
        </p:blipFill>
        <p:spPr>
          <a:xfrm>
            <a:off x="671261" y="1752600"/>
            <a:ext cx="7620000" cy="4373563"/>
          </a:xfrm>
        </p:spPr>
      </p:pic>
    </p:spTree>
    <p:extLst>
      <p:ext uri="{BB962C8B-B14F-4D97-AF65-F5344CB8AC3E}">
        <p14:creationId xmlns:p14="http://schemas.microsoft.com/office/powerpoint/2010/main" val="373870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Uu</a:t>
            </a:r>
            <a:r>
              <a:rPr lang="en-US" dirty="0" smtClean="0"/>
              <a:t> world on </a:t>
            </a:r>
            <a:r>
              <a:rPr lang="en-US" dirty="0" err="1" smtClean="0"/>
              <a:t>flickr</a:t>
            </a:r>
            <a:endParaRPr lang="en-US" dirty="0"/>
          </a:p>
        </p:txBody>
      </p:sp>
      <p:pic>
        <p:nvPicPr>
          <p:cNvPr id="4" name="Content Placeholder 3" descr="Screenshot 2014-06-25 23.49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" b="4083"/>
          <a:stretch>
            <a:fillRect/>
          </a:stretch>
        </p:blipFill>
        <p:spPr>
          <a:xfrm>
            <a:off x="628452" y="1752600"/>
            <a:ext cx="7620000" cy="4373563"/>
          </a:xfrm>
        </p:spPr>
      </p:pic>
    </p:spTree>
    <p:extLst>
      <p:ext uri="{BB962C8B-B14F-4D97-AF65-F5344CB8AC3E}">
        <p14:creationId xmlns:p14="http://schemas.microsoft.com/office/powerpoint/2010/main" val="93410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07043" cy="1371600"/>
          </a:xfrm>
        </p:spPr>
        <p:txBody>
          <a:bodyPr/>
          <a:lstStyle/>
          <a:p>
            <a:r>
              <a:rPr lang="en-US" dirty="0" err="1" smtClean="0"/>
              <a:t>Uu</a:t>
            </a:r>
            <a:r>
              <a:rPr lang="en-US" dirty="0" smtClean="0"/>
              <a:t> world on </a:t>
            </a:r>
            <a:r>
              <a:rPr lang="en-US" dirty="0" err="1" smtClean="0"/>
              <a:t>tumblr</a:t>
            </a:r>
            <a:endParaRPr lang="en-US" dirty="0"/>
          </a:p>
        </p:txBody>
      </p:sp>
      <p:pic>
        <p:nvPicPr>
          <p:cNvPr id="4" name="Content Placeholder 3" descr="Screenshot 2014-06-25 23.51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6" r="-4446"/>
          <a:stretch>
            <a:fillRect/>
          </a:stretch>
        </p:blipFill>
        <p:spPr>
          <a:xfrm>
            <a:off x="614181" y="1766869"/>
            <a:ext cx="7620000" cy="4373563"/>
          </a:xfrm>
        </p:spPr>
      </p:pic>
    </p:spTree>
    <p:extLst>
      <p:ext uri="{BB962C8B-B14F-4D97-AF65-F5344CB8AC3E}">
        <p14:creationId xmlns:p14="http://schemas.microsoft.com/office/powerpoint/2010/main" val="254712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The message is worth sharing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point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Share what matters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we say and do is social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771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34644" cy="1371600"/>
          </a:xfrm>
        </p:spPr>
        <p:txBody>
          <a:bodyPr/>
          <a:lstStyle/>
          <a:p>
            <a:r>
              <a:rPr lang="en-US" dirty="0" smtClean="0"/>
              <a:t>UU World, tablet ready</a:t>
            </a:r>
            <a:endParaRPr lang="en-US" dirty="0"/>
          </a:p>
        </p:txBody>
      </p:sp>
      <p:pic>
        <p:nvPicPr>
          <p:cNvPr id="5" name="Picture Placeholder 4" descr="QMagsAp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b="24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281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52718"/>
            <a:ext cx="6221523" cy="1371600"/>
          </a:xfrm>
        </p:spPr>
        <p:txBody>
          <a:bodyPr/>
          <a:lstStyle/>
          <a:p>
            <a:r>
              <a:rPr lang="en-US" dirty="0" smtClean="0"/>
              <a:t>Sharing is the point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UU World has </a:t>
            </a:r>
            <a:r>
              <a:rPr lang="en-US" strike="dblStrike" dirty="0" smtClean="0"/>
              <a:t>content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a message</a:t>
            </a:r>
            <a:r>
              <a:rPr lang="en-US" dirty="0" smtClean="0"/>
              <a:t> you can share: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On your congregation’s social media channels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In your religious education programs for all ages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In your own life</a:t>
            </a:r>
          </a:p>
          <a:p>
            <a:pPr marL="342900" indent="-342900">
              <a:buFont typeface="Wingdings" charset="2"/>
              <a:buChar char="u"/>
            </a:pPr>
            <a:endParaRPr lang="en-US" dirty="0"/>
          </a:p>
          <a:p>
            <a:r>
              <a:rPr lang="en-US" dirty="0" smtClean="0"/>
              <a:t>Your congregation has </a:t>
            </a:r>
            <a:r>
              <a:rPr lang="en-US" strike="dblStrike" dirty="0" smtClean="0"/>
              <a:t>content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D1282E"/>
                </a:solidFill>
              </a:rPr>
              <a:t>a message</a:t>
            </a:r>
            <a:r>
              <a:rPr lang="en-US" dirty="0" smtClean="0"/>
              <a:t> to share: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What inspires you in worship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What motivates you to acts of service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What needs you mobilize to meet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2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our message is worth sharing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Members and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8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members only?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1711066"/>
            <a:ext cx="3291840" cy="425343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68" y="1711066"/>
            <a:ext cx="3314321" cy="425343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14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315">
            <a:off x="5193084" y="1768367"/>
            <a:ext cx="4248678" cy="548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matter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UUA publishes a magazine </a:t>
            </a:r>
            <a:br>
              <a:rPr lang="en-US" dirty="0" smtClean="0"/>
            </a:br>
            <a:r>
              <a:rPr lang="en-US" dirty="0" smtClean="0"/>
              <a:t>as a membership benefit.</a:t>
            </a:r>
          </a:p>
          <a:p>
            <a:endParaRPr lang="en-US" dirty="0"/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126,000 households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Generous givers 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Already engaged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Current, former, future leaders</a:t>
            </a:r>
          </a:p>
          <a:p>
            <a:pPr marL="342900" indent="-342900">
              <a:buFont typeface="Wingdings" charset="2"/>
              <a:buChar char="u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155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reach out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share what they value.</a:t>
            </a:r>
          </a:p>
          <a:p>
            <a:endParaRPr lang="en-US" dirty="0"/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Give a copy to a friend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Buy a gift subscription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Share clippings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Leave in public places</a:t>
            </a:r>
          </a:p>
          <a:p>
            <a:pPr marL="342900" indent="-342900">
              <a:buFont typeface="Wingdings" charset="2"/>
              <a:buChar char="u"/>
            </a:pPr>
            <a:endParaRPr lang="en-US" dirty="0" smtClean="0"/>
          </a:p>
          <a:p>
            <a:r>
              <a:rPr lang="en-US" dirty="0" smtClean="0"/>
              <a:t>They’re inspired by what </a:t>
            </a:r>
            <a:br>
              <a:rPr lang="en-US" dirty="0" smtClean="0"/>
            </a:br>
            <a:r>
              <a:rPr lang="en-US" dirty="0" smtClean="0"/>
              <a:t>they receive.</a:t>
            </a:r>
          </a:p>
          <a:p>
            <a:pPr marL="342900" indent="-342900">
              <a:buFont typeface="Wingdings" charset="2"/>
              <a:buChar char="u"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315">
            <a:off x="5193084" y="2070452"/>
            <a:ext cx="4248678" cy="5482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07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But members are already members</a:t>
            </a:r>
            <a:endParaRPr lang="en-US" sz="7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The message is worth sharing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good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3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278606" cy="1371600"/>
          </a:xfrm>
        </p:spPr>
        <p:txBody>
          <a:bodyPr/>
          <a:lstStyle/>
          <a:p>
            <a:r>
              <a:rPr lang="en-US" dirty="0" smtClean="0"/>
              <a:t>UU World’s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427018"/>
          </a:xfrm>
        </p:spPr>
        <p:txBody>
          <a:bodyPr/>
          <a:lstStyle/>
          <a:p>
            <a:r>
              <a:rPr lang="en-US" dirty="0" smtClean="0"/>
              <a:t>According to our 2013 readership survey: </a:t>
            </a:r>
          </a:p>
          <a:p>
            <a:endParaRPr lang="en-US" dirty="0" smtClean="0"/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Almost half of UUA members are over 65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Almost three-quarters are women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63% have a graduate or a professional degree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43% are retired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Average reported household income is $98,500</a:t>
            </a:r>
          </a:p>
          <a:p>
            <a:pPr marL="342900" indent="-342900">
              <a:buFont typeface="Wingdings" charset="2"/>
              <a:buChar char="u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07803"/>
            <a:ext cx="762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Learn more: </a:t>
            </a:r>
            <a:r>
              <a:rPr lang="en-US" sz="2000" i="1" dirty="0"/>
              <a:t>“Meet Our Readers,” </a:t>
            </a:r>
            <a:r>
              <a:rPr lang="en-US" sz="2000" i="1" u="sng" dirty="0">
                <a:solidFill>
                  <a:srgbClr val="526DB0"/>
                </a:solidFill>
              </a:rPr>
              <a:t>uuworld.org/</a:t>
            </a:r>
            <a:r>
              <a:rPr lang="en-US" sz="2000" i="1" u="sng" dirty="0" err="1">
                <a:solidFill>
                  <a:srgbClr val="526DB0"/>
                </a:solidFill>
              </a:rPr>
              <a:t>currentissue.html</a:t>
            </a:r>
            <a:endParaRPr lang="en-US" sz="2000" i="1" u="sng" dirty="0">
              <a:solidFill>
                <a:srgbClr val="526DB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63396" cy="1371600"/>
          </a:xfrm>
        </p:spPr>
        <p:txBody>
          <a:bodyPr/>
          <a:lstStyle/>
          <a:p>
            <a:r>
              <a:rPr lang="en-US" dirty="0" smtClean="0"/>
              <a:t>UU World’s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from </a:t>
            </a:r>
            <a:r>
              <a:rPr lang="en-US" dirty="0"/>
              <a:t>our 2013 readership survey: </a:t>
            </a:r>
            <a:endParaRPr lang="en-US" dirty="0" smtClean="0"/>
          </a:p>
          <a:p>
            <a:pPr marL="342900" indent="-342900">
              <a:buFont typeface="Wingdings" charset="2"/>
              <a:buChar char="u"/>
            </a:pPr>
            <a:endParaRPr lang="en-US" dirty="0" smtClean="0"/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Two-thirds have served as a leader in their congregation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And almost all gave to their congregation last year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But only one in four has attended General Assembly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86% have never or rarely visited </a:t>
            </a:r>
            <a:r>
              <a:rPr lang="en-US" dirty="0" err="1" smtClean="0"/>
              <a:t>UUA.org</a:t>
            </a:r>
            <a:endParaRPr lang="en-US" dirty="0" smtClean="0"/>
          </a:p>
          <a:p>
            <a:pPr marL="342900" indent="-342900">
              <a:buFont typeface="Wingdings" charset="2"/>
              <a:buChar char="u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07803"/>
            <a:ext cx="762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Learn more: </a:t>
            </a:r>
            <a:r>
              <a:rPr lang="en-US" sz="2000" i="1" dirty="0"/>
              <a:t>“Meet Our Readers,” </a:t>
            </a:r>
            <a:r>
              <a:rPr lang="en-US" sz="2000" i="1" u="sng" dirty="0">
                <a:solidFill>
                  <a:srgbClr val="526DB0"/>
                </a:solidFill>
              </a:rPr>
              <a:t>uuworld.org/</a:t>
            </a:r>
            <a:r>
              <a:rPr lang="en-US" sz="2000" i="1" u="sng" dirty="0" err="1">
                <a:solidFill>
                  <a:srgbClr val="526DB0"/>
                </a:solidFill>
              </a:rPr>
              <a:t>currentissue.html</a:t>
            </a:r>
            <a:endParaRPr lang="en-US" sz="2000" i="1" u="sng" dirty="0">
              <a:solidFill>
                <a:srgbClr val="526DB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0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320</TotalTime>
  <Words>379</Words>
  <Application>Microsoft Macintosh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Essential</vt:lpstr>
      <vt:lpstr>UU World Gets social</vt:lpstr>
      <vt:lpstr>Share what matters</vt:lpstr>
      <vt:lpstr>For members only?</vt:lpstr>
      <vt:lpstr>Members matter</vt:lpstr>
      <vt:lpstr>Members reach out</vt:lpstr>
      <vt:lpstr>But members are already members</vt:lpstr>
      <vt:lpstr>The message is worth sharing</vt:lpstr>
      <vt:lpstr>UU World’s audience</vt:lpstr>
      <vt:lpstr>UU World’s audience</vt:lpstr>
      <vt:lpstr>The message is worth sharing</vt:lpstr>
      <vt:lpstr>Social media, old school</vt:lpstr>
      <vt:lpstr>For more than members</vt:lpstr>
      <vt:lpstr>More ways to share</vt:lpstr>
      <vt:lpstr>Sharing is the point</vt:lpstr>
      <vt:lpstr>UU World on Facebook</vt:lpstr>
      <vt:lpstr>Uu world on twitter</vt:lpstr>
      <vt:lpstr>Uu world on flickr</vt:lpstr>
      <vt:lpstr>Uu world on tumblr</vt:lpstr>
      <vt:lpstr>The message is worth sharing</vt:lpstr>
      <vt:lpstr>UU World, tablet ready</vt:lpstr>
      <vt:lpstr>Sharing is the point</vt:lpstr>
      <vt:lpstr>our message is worth sharing</vt:lpstr>
    </vt:vector>
  </TitlesOfParts>
  <Company>UU World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 World Gets social</dc:title>
  <dc:creator>Chris Walton</dc:creator>
  <cp:lastModifiedBy>Chris Walton</cp:lastModifiedBy>
  <cp:revision>24</cp:revision>
  <dcterms:created xsi:type="dcterms:W3CDTF">2014-06-26T00:24:38Z</dcterms:created>
  <dcterms:modified xsi:type="dcterms:W3CDTF">2014-06-26T14:02:31Z</dcterms:modified>
</cp:coreProperties>
</file>