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99" r:id="rId4"/>
    <p:sldId id="276" r:id="rId5"/>
    <p:sldId id="300" r:id="rId6"/>
    <p:sldId id="278" r:id="rId7"/>
    <p:sldId id="279" r:id="rId8"/>
    <p:sldId id="280" r:id="rId9"/>
    <p:sldId id="281" r:id="rId10"/>
    <p:sldId id="282" r:id="rId11"/>
    <p:sldId id="283" r:id="rId12"/>
    <p:sldId id="294" r:id="rId13"/>
    <p:sldId id="295" r:id="rId14"/>
    <p:sldId id="296" r:id="rId15"/>
    <p:sldId id="284" r:id="rId16"/>
    <p:sldId id="285" r:id="rId17"/>
    <p:sldId id="286" r:id="rId18"/>
    <p:sldId id="287" r:id="rId19"/>
    <p:sldId id="288" r:id="rId20"/>
    <p:sldId id="289" r:id="rId21"/>
    <p:sldId id="290" r:id="rId22"/>
    <p:sldId id="298" r:id="rId23"/>
    <p:sldId id="297" r:id="rId24"/>
    <p:sldId id="29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UA_PPT_background-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UUA_logo_white-0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512" y="1054754"/>
            <a:ext cx="1356591" cy="179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309131"/>
            <a:ext cx="7772400" cy="924156"/>
          </a:xfrm>
        </p:spPr>
        <p:txBody>
          <a:bodyPr>
            <a:normAutofit/>
          </a:bodyPr>
          <a:lstStyle>
            <a:lvl1pPr algn="l">
              <a:defRPr sz="32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265028"/>
            <a:ext cx="7772400" cy="952221"/>
          </a:xfrm>
        </p:spPr>
        <p:txBody>
          <a:bodyPr>
            <a:normAutofit/>
          </a:bodyPr>
          <a:lstStyle>
            <a:lvl1pPr marL="0" indent="0" algn="l">
              <a:buNone/>
              <a:defRPr sz="2400">
                <a:solidFill>
                  <a:srgbClr val="FFFFFF"/>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179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346064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279730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318284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360762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326560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30996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BD7F2B5-D5F3-4651-9D4E-4A74DA8974C3}" type="slidenum">
              <a:rPr lang="en-US" smtClean="0"/>
              <a:t>‹#›</a:t>
            </a:fld>
            <a:endParaRPr lang="en-US"/>
          </a:p>
        </p:txBody>
      </p:sp>
    </p:spTree>
    <p:extLst>
      <p:ext uri="{BB962C8B-B14F-4D97-AF65-F5344CB8AC3E}">
        <p14:creationId xmlns:p14="http://schemas.microsoft.com/office/powerpoint/2010/main" val="228996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77398" y="274544"/>
            <a:ext cx="71091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77398" y="1599640"/>
            <a:ext cx="7109114" cy="418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012546" y="5699593"/>
            <a:ext cx="673966" cy="365591"/>
          </a:xfrm>
          <a:prstGeom prst="rect">
            <a:avLst/>
          </a:prstGeom>
        </p:spPr>
        <p:txBody>
          <a:bodyPr vert="horz" wrap="square" lIns="91429" tIns="45714" rIns="91429" bIns="45714" numCol="1" anchor="ctr" anchorCtr="0" compatLnSpc="1">
            <a:prstTxWarp prst="textNoShape">
              <a:avLst/>
            </a:prstTxWarp>
          </a:bodyPr>
          <a:lstStyle>
            <a:lvl1pPr algn="r">
              <a:defRPr sz="1100">
                <a:solidFill>
                  <a:srgbClr val="898989"/>
                </a:solidFill>
                <a:latin typeface="Calibri" pitchFamily="-65" charset="0"/>
              </a:defRPr>
            </a:lvl1pPr>
          </a:lstStyle>
          <a:p>
            <a:fld id="{DBD7F2B5-D5F3-4651-9D4E-4A74DA8974C3}" type="slidenum">
              <a:rPr lang="en-US" smtClean="0"/>
              <a:t>‹#›</a:t>
            </a:fld>
            <a:endParaRPr lang="en-US"/>
          </a:p>
        </p:txBody>
      </p:sp>
      <p:pic>
        <p:nvPicPr>
          <p:cNvPr id="1029" name="Picture 6" descr="UUA_PPT_footer-02.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5999350"/>
            <a:ext cx="9144000" cy="87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8" descr="UUA_PPT_flame-02.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03432" y="396409"/>
            <a:ext cx="597477" cy="82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p:titleStyle>
    <p:body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youtu.be/w8S4gGI4nR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utDQaejHDN4"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youtu.be/cKaWJ72x1rI"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youtu.be/v76f6KPSJ2w"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youtu.be/YIhZocknKu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youtu.be/OvlPa28cVf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685800" y="3276600"/>
            <a:ext cx="7925088" cy="128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137270" bIns="45714" numCol="1" anchor="ctr" anchorCtr="0" compatLnSpc="1">
            <a:prstTxWarp prst="textNoShape">
              <a:avLst/>
            </a:prstTxWarp>
            <a:normAutofit/>
          </a:bodyPr>
          <a:lstStyle>
            <a:lvl1pPr algn="l" defTabSz="455879" rtl="0" eaLnBrk="1" fontAlgn="base" hangingPunct="1">
              <a:spcBef>
                <a:spcPct val="0"/>
              </a:spcBef>
              <a:spcAft>
                <a:spcPct val="0"/>
              </a:spcAft>
              <a:defRPr sz="3200" b="1" kern="1200">
                <a:solidFill>
                  <a:schemeClr val="bg1"/>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dirty="0">
                <a:solidFill>
                  <a:srgbClr val="FFFFFF"/>
                </a:solidFill>
              </a:rPr>
              <a:t>The Problem &amp; Promise of Infinite Love</a:t>
            </a:r>
            <a:br>
              <a:rPr lang="en-US" altLang="en-US" dirty="0">
                <a:solidFill>
                  <a:srgbClr val="FFFFFF"/>
                </a:solidFill>
                <a:latin typeface="ＭＳ Ｐゴシック" charset="-128"/>
                <a:ea typeface="ＭＳ Ｐゴシック" charset="-128"/>
                <a:sym typeface="ＭＳ Ｐゴシック" charset="-128"/>
              </a:rPr>
            </a:br>
            <a:endParaRPr lang="en-US" altLang="en-US" dirty="0">
              <a:solidFill>
                <a:srgbClr val="FFFFFF"/>
              </a:solidFill>
              <a:latin typeface="ＭＳ Ｐゴシック" charset="-128"/>
              <a:ea typeface="ＭＳ Ｐゴシック" charset="-128"/>
              <a:sym typeface="ＭＳ Ｐゴシック" charset="-128"/>
            </a:endParaRPr>
          </a:p>
        </p:txBody>
      </p:sp>
      <p:sp>
        <p:nvSpPr>
          <p:cNvPr id="5" name="Rectangle 6"/>
          <p:cNvSpPr txBox="1">
            <a:spLocks noChangeArrowheads="1"/>
          </p:cNvSpPr>
          <p:nvPr/>
        </p:nvSpPr>
        <p:spPr bwMode="auto">
          <a:xfrm>
            <a:off x="685512" y="4415118"/>
            <a:ext cx="6401955" cy="244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137270" bIns="45714" numCol="1" anchor="t" anchorCtr="0" compatLnSpc="1">
            <a:prstTxWarp prst="textNoShape">
              <a:avLst/>
            </a:prstTxWarp>
            <a:normAutofit/>
          </a:bodyPr>
          <a:lstStyle>
            <a:lvl1pPr marL="0" indent="0" algn="l" defTabSz="455879" rtl="0" eaLnBrk="1" fontAlgn="base" hangingPunct="1">
              <a:spcBef>
                <a:spcPct val="20000"/>
              </a:spcBef>
              <a:spcAft>
                <a:spcPct val="0"/>
              </a:spcAft>
              <a:buFont typeface="Arial" charset="0"/>
              <a:buNone/>
              <a:defRPr sz="2400" kern="1200">
                <a:solidFill>
                  <a:srgbClr val="FFFFFF"/>
                </a:solidFill>
                <a:latin typeface="Arial"/>
                <a:ea typeface="ＭＳ Ｐゴシック" pitchFamily="-65" charset="-128"/>
                <a:cs typeface="Arial"/>
              </a:defRPr>
            </a:lvl1pPr>
            <a:lvl2pPr marL="457146" indent="0" algn="ctr" defTabSz="455879" rtl="0" eaLnBrk="1" fontAlgn="base" hangingPunct="1">
              <a:spcBef>
                <a:spcPct val="20000"/>
              </a:spcBef>
              <a:spcAft>
                <a:spcPct val="0"/>
              </a:spcAft>
              <a:buFont typeface="Arial" charset="0"/>
              <a:buNone/>
              <a:defRPr sz="1800" kern="1200">
                <a:solidFill>
                  <a:schemeClr val="tx1">
                    <a:tint val="75000"/>
                  </a:schemeClr>
                </a:solidFill>
                <a:latin typeface="Arial"/>
                <a:ea typeface="ＭＳ Ｐゴシック" pitchFamily="-65" charset="-128"/>
                <a:cs typeface="Arial"/>
              </a:defRPr>
            </a:lvl2pPr>
            <a:lvl3pPr marL="914293" indent="0" algn="ctr" defTabSz="455879" rtl="0" eaLnBrk="1" fontAlgn="base" hangingPunct="1">
              <a:spcBef>
                <a:spcPct val="20000"/>
              </a:spcBef>
              <a:spcAft>
                <a:spcPct val="0"/>
              </a:spcAft>
              <a:buFont typeface="Arial" charset="0"/>
              <a:buNone/>
              <a:defRPr kern="1200">
                <a:solidFill>
                  <a:schemeClr val="tx1">
                    <a:tint val="75000"/>
                  </a:schemeClr>
                </a:solidFill>
                <a:latin typeface="Arial"/>
                <a:ea typeface="ＭＳ Ｐゴシック" pitchFamily="-65" charset="-128"/>
                <a:cs typeface="Arial"/>
              </a:defRPr>
            </a:lvl3pPr>
            <a:lvl4pPr marL="1371440" indent="0" algn="ctr" defTabSz="455879" rtl="0" eaLnBrk="1" fontAlgn="base" hangingPunct="1">
              <a:spcBef>
                <a:spcPct val="20000"/>
              </a:spcBef>
              <a:spcAft>
                <a:spcPct val="0"/>
              </a:spcAft>
              <a:buFont typeface="Arial" charset="0"/>
              <a:buNone/>
              <a:defRPr sz="1400" kern="1200">
                <a:solidFill>
                  <a:schemeClr val="tx1">
                    <a:tint val="75000"/>
                  </a:schemeClr>
                </a:solidFill>
                <a:latin typeface="Arial"/>
                <a:ea typeface="ＭＳ Ｐゴシック" pitchFamily="-65" charset="-128"/>
                <a:cs typeface="Arial"/>
              </a:defRPr>
            </a:lvl4pPr>
            <a:lvl5pPr marL="1828586" indent="0" algn="ctr" defTabSz="455879" rtl="0" eaLnBrk="1" fontAlgn="base" hangingPunct="1">
              <a:spcBef>
                <a:spcPct val="20000"/>
              </a:spcBef>
              <a:spcAft>
                <a:spcPct val="0"/>
              </a:spcAft>
              <a:buFont typeface="Arial" charset="0"/>
              <a:buNone/>
              <a:defRPr sz="1400" kern="1200">
                <a:solidFill>
                  <a:schemeClr val="tx1">
                    <a:tint val="75000"/>
                  </a:schemeClr>
                </a:solidFill>
                <a:latin typeface="Arial"/>
                <a:ea typeface="ＭＳ Ｐゴシック" pitchFamily="-65" charset="-128"/>
                <a:cs typeface="Arial"/>
              </a:defRPr>
            </a:lvl5pPr>
            <a:lvl6pPr marL="2285733"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79"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26"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72"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588"/>
            <a:r>
              <a:rPr lang="en-US" altLang="en-US" sz="1600" dirty="0"/>
              <a:t>Rev. Dr. Terasa G. Cooley</a:t>
            </a:r>
          </a:p>
          <a:p>
            <a:pPr marL="45588"/>
            <a:r>
              <a:rPr lang="en-US" altLang="en-US" sz="1600" dirty="0"/>
              <a:t>John Murray Lecture – General Assembly</a:t>
            </a:r>
          </a:p>
          <a:p>
            <a:pPr marL="45588"/>
            <a:r>
              <a:rPr lang="en-US" altLang="en-US" sz="1600" dirty="0"/>
              <a:t>June 26, 2014</a:t>
            </a:r>
          </a:p>
        </p:txBody>
      </p:sp>
    </p:spTree>
    <p:extLst>
      <p:ext uri="{BB962C8B-B14F-4D97-AF65-F5344CB8AC3E}">
        <p14:creationId xmlns:p14="http://schemas.microsoft.com/office/powerpoint/2010/main" val="33977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endParaRPr lang="en-US" altLang="en-US" dirty="0"/>
          </a:p>
        </p:txBody>
      </p:sp>
      <p:sp>
        <p:nvSpPr>
          <p:cNvPr id="4"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None/>
            </a:pPr>
            <a:r>
              <a:rPr lang="en-US" altLang="en-US" dirty="0">
                <a:solidFill>
                  <a:schemeClr val="tx1"/>
                </a:solidFill>
              </a:rPr>
              <a:t>“Life in a Day” Trailer: </a:t>
            </a:r>
            <a:r>
              <a:rPr lang="en-US" altLang="en-US" dirty="0">
                <a:solidFill>
                  <a:schemeClr val="tx1"/>
                </a:solidFill>
                <a:hlinkClick r:id="rId2"/>
              </a:rPr>
              <a:t>http://</a:t>
            </a:r>
            <a:r>
              <a:rPr lang="en-US" altLang="en-US" dirty="0" err="1">
                <a:solidFill>
                  <a:schemeClr val="tx1"/>
                </a:solidFill>
                <a:hlinkClick r:id="rId2"/>
              </a:rPr>
              <a:t>youtu.be</a:t>
            </a:r>
            <a:r>
              <a:rPr lang="en-US" altLang="en-US" dirty="0">
                <a:solidFill>
                  <a:schemeClr val="tx1"/>
                </a:solidFill>
                <a:hlinkClick r:id="rId2"/>
              </a:rPr>
              <a:t>/w8S4gGI4nRo</a:t>
            </a:r>
            <a:endParaRPr lang="en-US" altLang="en-US" dirty="0">
              <a:solidFill>
                <a:schemeClr val="tx1"/>
              </a:solidFill>
            </a:endParaRPr>
          </a:p>
        </p:txBody>
      </p:sp>
    </p:spTree>
    <p:extLst>
      <p:ext uri="{BB962C8B-B14F-4D97-AF65-F5344CB8AC3E}">
        <p14:creationId xmlns:p14="http://schemas.microsoft.com/office/powerpoint/2010/main" val="7466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649" y="1493184"/>
            <a:ext cx="7823488" cy="4101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4462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9520" presetClass="entr" presetSubtype="4112000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3637" y="1262063"/>
            <a:ext cx="6534727" cy="426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37821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9520" presetClass="entr" presetSubtype="41120296"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614" y="1165412"/>
            <a:ext cx="6220114" cy="4527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8729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9520" presetClass="entr" presetSubtype="41120384"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57376" y="1277471"/>
            <a:ext cx="7090352"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21958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9520" presetClass="entr" presetSubtype="41120512"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Paradigm Shift</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8273" y="1434353"/>
            <a:ext cx="2540000" cy="3731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4" name="Rectangle 5"/>
          <p:cNvSpPr>
            <a:spLocks/>
          </p:cNvSpPr>
          <p:nvPr/>
        </p:nvSpPr>
        <p:spPr bwMode="auto">
          <a:xfrm>
            <a:off x="4087091" y="1882588"/>
            <a:ext cx="3867727" cy="360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36469" bIns="0"/>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lgn="ctr"/>
            <a:r>
              <a:rPr lang="en-US" altLang="en-US" sz="3200" dirty="0">
                <a:cs typeface="Arial" charset="0"/>
              </a:rPr>
              <a:t>It is the goodness of God’s will that all people shall be holy and happy</a:t>
            </a:r>
          </a:p>
          <a:p>
            <a:pPr algn="ctr"/>
            <a:endParaRPr lang="en-US" altLang="en-US" sz="3200" dirty="0">
              <a:cs typeface="Arial" charset="0"/>
            </a:endParaRPr>
          </a:p>
          <a:p>
            <a:pPr algn="ctr"/>
            <a:endParaRPr lang="en-US" altLang="en-US" sz="3200" dirty="0">
              <a:cs typeface="Arial" charset="0"/>
            </a:endParaRPr>
          </a:p>
          <a:p>
            <a:pPr algn="ctr"/>
            <a:r>
              <a:rPr lang="en-US" altLang="en-US" sz="1800" dirty="0" err="1">
                <a:cs typeface="Arial" charset="0"/>
              </a:rPr>
              <a:t>Pharrell</a:t>
            </a:r>
            <a:r>
              <a:rPr lang="en-US" altLang="en-US" sz="1800" dirty="0">
                <a:cs typeface="Arial" charset="0"/>
              </a:rPr>
              <a:t> Williams “Happy” Ringtone: </a:t>
            </a:r>
            <a:r>
              <a:rPr lang="en-US" altLang="en-US" sz="1800" dirty="0">
                <a:cs typeface="Arial" charset="0"/>
                <a:hlinkClick r:id="rId3"/>
              </a:rPr>
              <a:t>http://</a:t>
            </a:r>
            <a:r>
              <a:rPr lang="en-US" altLang="en-US" sz="1800" dirty="0" err="1">
                <a:cs typeface="Arial" charset="0"/>
                <a:hlinkClick r:id="rId3"/>
              </a:rPr>
              <a:t>youtu.be</a:t>
            </a:r>
            <a:r>
              <a:rPr lang="en-US" altLang="en-US" sz="1800" dirty="0">
                <a:cs typeface="Arial" charset="0"/>
                <a:hlinkClick r:id="rId3"/>
              </a:rPr>
              <a:t>/utDQaejHDN4</a:t>
            </a:r>
            <a:endParaRPr lang="en-US" altLang="en-US" sz="1800" dirty="0">
              <a:cs typeface="Arial" charset="0"/>
            </a:endParaRPr>
          </a:p>
        </p:txBody>
      </p:sp>
      <p:sp>
        <p:nvSpPr>
          <p:cNvPr id="6" name="Rectangle 7"/>
          <p:cNvSpPr>
            <a:spLocks/>
          </p:cNvSpPr>
          <p:nvPr/>
        </p:nvSpPr>
        <p:spPr bwMode="auto">
          <a:xfrm>
            <a:off x="6823364" y="3978088"/>
            <a:ext cx="14493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36469" bIns="0">
            <a:spAutoFit/>
          </a:bodyP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r>
              <a:rPr lang="en-US" altLang="en-US" sz="1800" dirty="0">
                <a:cs typeface="Arial" charset="0"/>
              </a:rPr>
              <a:t>Hosea </a:t>
            </a:r>
            <a:r>
              <a:rPr lang="en-US" altLang="en-US" sz="1800" dirty="0" err="1">
                <a:cs typeface="Arial" charset="0"/>
              </a:rPr>
              <a:t>Ballou</a:t>
            </a:r>
            <a:endParaRPr lang="en-US" altLang="en-US" sz="1800" dirty="0">
              <a:cs typeface="Arial" charset="0"/>
            </a:endParaRPr>
          </a:p>
        </p:txBody>
      </p:sp>
    </p:spTree>
    <p:extLst>
      <p:ext uri="{BB962C8B-B14F-4D97-AF65-F5344CB8AC3E}">
        <p14:creationId xmlns:p14="http://schemas.microsoft.com/office/powerpoint/2010/main" val="13366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Paradigm Shift</a:t>
            </a:r>
            <a:endParaRPr lang="en-US" altLang="en-US" dirty="0"/>
          </a:p>
        </p:txBody>
      </p:sp>
      <p:sp>
        <p:nvSpPr>
          <p:cNvPr id="4"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None/>
            </a:pPr>
            <a:r>
              <a:rPr lang="en-US" altLang="en-US" dirty="0">
                <a:solidFill>
                  <a:schemeClr val="tx1"/>
                </a:solidFill>
              </a:rPr>
              <a:t>What the Internet is Doing to Our Brains: </a:t>
            </a:r>
            <a:r>
              <a:rPr lang="en-US" altLang="en-US" dirty="0">
                <a:solidFill>
                  <a:schemeClr val="tx1"/>
                </a:solidFill>
                <a:hlinkClick r:id="rId2"/>
              </a:rPr>
              <a:t>http://</a:t>
            </a:r>
            <a:r>
              <a:rPr lang="en-US" altLang="en-US" dirty="0" err="1">
                <a:solidFill>
                  <a:schemeClr val="tx1"/>
                </a:solidFill>
                <a:hlinkClick r:id="rId2"/>
              </a:rPr>
              <a:t>youtu.be</a:t>
            </a:r>
            <a:r>
              <a:rPr lang="en-US" altLang="en-US" dirty="0">
                <a:solidFill>
                  <a:schemeClr val="tx1"/>
                </a:solidFill>
                <a:hlinkClick r:id="rId2"/>
              </a:rPr>
              <a:t>/cKaWJ72x1rI</a:t>
            </a:r>
            <a:endParaRPr lang="en-US" altLang="en-US" dirty="0">
              <a:solidFill>
                <a:schemeClr val="tx1"/>
              </a:solidFill>
            </a:endParaRPr>
          </a:p>
        </p:txBody>
      </p:sp>
    </p:spTree>
    <p:extLst>
      <p:ext uri="{BB962C8B-B14F-4D97-AF65-F5344CB8AC3E}">
        <p14:creationId xmlns:p14="http://schemas.microsoft.com/office/powerpoint/2010/main" val="32909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separation</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6091" y="1938617"/>
            <a:ext cx="2540000" cy="299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4" name="Rectangle 5"/>
          <p:cNvSpPr>
            <a:spLocks/>
          </p:cNvSpPr>
          <p:nvPr/>
        </p:nvSpPr>
        <p:spPr bwMode="auto">
          <a:xfrm>
            <a:off x="4329545" y="2207559"/>
            <a:ext cx="4260273" cy="290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10291" bIns="0"/>
          <a:lstStyle>
            <a:lvl1pPr>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r>
              <a:rPr lang="en-US" altLang="en-US" sz="3200">
                <a:cs typeface="Arial" charset="0"/>
              </a:rPr>
              <a:t>“Let the creeds remain as historic landmarks, but let the church the Master founded move on." </a:t>
            </a:r>
          </a:p>
        </p:txBody>
      </p:sp>
      <p:sp>
        <p:nvSpPr>
          <p:cNvPr id="5" name="Rectangle 6"/>
          <p:cNvSpPr>
            <a:spLocks/>
          </p:cNvSpPr>
          <p:nvPr/>
        </p:nvSpPr>
        <p:spPr bwMode="auto">
          <a:xfrm>
            <a:off x="5922819" y="5221941"/>
            <a:ext cx="22829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36469" bIns="0">
            <a:spAutoFit/>
          </a:bodyP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r>
              <a:rPr lang="en-US" altLang="en-US" sz="1800">
                <a:cs typeface="Arial" charset="0"/>
              </a:rPr>
              <a:t>Augusta Jane Chapin</a:t>
            </a:r>
          </a:p>
        </p:txBody>
      </p:sp>
    </p:spTree>
    <p:extLst>
      <p:ext uri="{BB962C8B-B14F-4D97-AF65-F5344CB8AC3E}">
        <p14:creationId xmlns:p14="http://schemas.microsoft.com/office/powerpoint/2010/main" val="26047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577398" y="2802"/>
            <a:ext cx="7109114" cy="1507191"/>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separation</a:t>
            </a:r>
            <a:endParaRPr lang="en-US" altLang="en-US" dirty="0"/>
          </a:p>
        </p:txBody>
      </p:sp>
      <p:sp>
        <p:nvSpPr>
          <p:cNvPr id="6"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None/>
            </a:pPr>
            <a:r>
              <a:rPr lang="en-US" altLang="en-US" dirty="0">
                <a:solidFill>
                  <a:schemeClr val="tx1"/>
                </a:solidFill>
              </a:rPr>
              <a:t>Apple iPhone Christmas Commercial 2013: </a:t>
            </a:r>
            <a:r>
              <a:rPr lang="en-US" altLang="en-US" dirty="0">
                <a:solidFill>
                  <a:schemeClr val="tx1"/>
                </a:solidFill>
                <a:hlinkClick r:id="rId2"/>
              </a:rPr>
              <a:t>http://</a:t>
            </a:r>
            <a:r>
              <a:rPr lang="en-US" altLang="en-US" dirty="0" err="1">
                <a:solidFill>
                  <a:schemeClr val="tx1"/>
                </a:solidFill>
                <a:hlinkClick r:id="rId2"/>
              </a:rPr>
              <a:t>youtu.be</a:t>
            </a:r>
            <a:r>
              <a:rPr lang="en-US" altLang="en-US" dirty="0">
                <a:solidFill>
                  <a:schemeClr val="tx1"/>
                </a:solidFill>
                <a:hlinkClick r:id="rId2"/>
              </a:rPr>
              <a:t>/v76f6KPSJ2w</a:t>
            </a:r>
            <a:endParaRPr lang="en-US" altLang="en-US" dirty="0">
              <a:solidFill>
                <a:schemeClr val="tx1"/>
              </a:solidFill>
            </a:endParaRPr>
          </a:p>
        </p:txBody>
      </p:sp>
    </p:spTree>
    <p:extLst>
      <p:ext uri="{BB962C8B-B14F-4D97-AF65-F5344CB8AC3E}">
        <p14:creationId xmlns:p14="http://schemas.microsoft.com/office/powerpoint/2010/main" val="13324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separation</a:t>
            </a:r>
            <a:endParaRPr lang="en-US" altLang="en-US" dirty="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978" y="1304085"/>
            <a:ext cx="8130886" cy="4426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245173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p>
        </p:txBody>
      </p:sp>
      <p:sp>
        <p:nvSpPr>
          <p:cNvPr id="3" name="Rectangle 3"/>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Times of great foment and division</a:t>
            </a:r>
            <a:endParaRPr lang="en-US" altLang="en-US" dirty="0"/>
          </a:p>
        </p:txBody>
      </p:sp>
      <p:pic>
        <p:nvPicPr>
          <p:cNvPr id="4" name="Picture 5"/>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6341" y="2347633"/>
            <a:ext cx="5030932" cy="358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19586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7984" presetClass="entr" presetSubtype="71037952"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separation</a:t>
            </a:r>
            <a:endParaRPr lang="en-US" altLang="en-US" dirty="0"/>
          </a:p>
        </p:txBody>
      </p:sp>
      <p:sp>
        <p:nvSpPr>
          <p:cNvPr id="4"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None/>
            </a:pPr>
            <a:r>
              <a:rPr lang="en-US" altLang="en-US" dirty="0" err="1">
                <a:solidFill>
                  <a:schemeClr val="tx1"/>
                </a:solidFill>
              </a:rPr>
              <a:t>Wholetime</a:t>
            </a:r>
            <a:r>
              <a:rPr lang="en-US" altLang="en-US" dirty="0">
                <a:solidFill>
                  <a:schemeClr val="tx1"/>
                </a:solidFill>
              </a:rPr>
              <a:t> in America: </a:t>
            </a:r>
            <a:r>
              <a:rPr lang="en-US" altLang="en-US" dirty="0">
                <a:solidFill>
                  <a:schemeClr val="tx1"/>
                </a:solidFill>
                <a:hlinkClick r:id="rId2"/>
              </a:rPr>
              <a:t>http://</a:t>
            </a:r>
            <a:r>
              <a:rPr lang="en-US" altLang="en-US" dirty="0" err="1">
                <a:solidFill>
                  <a:schemeClr val="tx1"/>
                </a:solidFill>
                <a:hlinkClick r:id="rId2"/>
              </a:rPr>
              <a:t>youtu.be</a:t>
            </a:r>
            <a:r>
              <a:rPr lang="en-US" altLang="en-US" dirty="0">
                <a:solidFill>
                  <a:schemeClr val="tx1"/>
                </a:solidFill>
                <a:hlinkClick r:id="rId2"/>
              </a:rPr>
              <a:t>/</a:t>
            </a:r>
            <a:r>
              <a:rPr lang="en-US" altLang="en-US" dirty="0" err="1">
                <a:solidFill>
                  <a:schemeClr val="tx1"/>
                </a:solidFill>
                <a:hlinkClick r:id="rId2"/>
              </a:rPr>
              <a:t>YIhZocknKuM</a:t>
            </a:r>
            <a:endParaRPr lang="en-US" altLang="en-US" dirty="0">
              <a:solidFill>
                <a:schemeClr val="tx1"/>
              </a:solidFill>
            </a:endParaRPr>
          </a:p>
        </p:txBody>
      </p:sp>
    </p:spTree>
    <p:extLst>
      <p:ext uri="{BB962C8B-B14F-4D97-AF65-F5344CB8AC3E}">
        <p14:creationId xmlns:p14="http://schemas.microsoft.com/office/powerpoint/2010/main" val="32162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Dislocation</a:t>
            </a:r>
            <a:endParaRPr lang="en-US" altLang="en-US" dirty="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0227" y="1302684"/>
            <a:ext cx="5945909" cy="4255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20350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Dislocation</a:t>
            </a:r>
            <a:endParaRPr lang="en-US"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8785" y="1402137"/>
            <a:ext cx="3740727" cy="4532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19022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Evangelism - an answer to Dislocation</a:t>
            </a:r>
            <a:endParaRPr lang="en-US" alt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8727" y="1938618"/>
            <a:ext cx="5126182" cy="3294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12209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577398" y="274544"/>
            <a:ext cx="710911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137270" bIns="45714" numCol="1" anchor="ctr" anchorCtr="0" compatLnSpc="1">
            <a:prstTxWarp prst="textNoShape">
              <a:avLst/>
            </a:prstTxWarp>
          </a:bodyPr>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Love Reaches Out</a:t>
            </a:r>
          </a:p>
        </p:txBody>
      </p:sp>
      <p:sp>
        <p:nvSpPr>
          <p:cNvPr id="6"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None/>
            </a:pPr>
            <a:r>
              <a:rPr lang="en-US" altLang="en-US" dirty="0">
                <a:solidFill>
                  <a:schemeClr val="tx1"/>
                </a:solidFill>
              </a:rPr>
              <a:t>Love Reaches Out: </a:t>
            </a:r>
            <a:r>
              <a:rPr lang="en-US" altLang="en-US" dirty="0">
                <a:solidFill>
                  <a:schemeClr val="tx1"/>
                </a:solidFill>
                <a:hlinkClick r:id="rId2"/>
              </a:rPr>
              <a:t>http://</a:t>
            </a:r>
            <a:r>
              <a:rPr lang="en-US" altLang="en-US" dirty="0" err="1">
                <a:solidFill>
                  <a:schemeClr val="tx1"/>
                </a:solidFill>
                <a:hlinkClick r:id="rId2"/>
              </a:rPr>
              <a:t>youtu.be</a:t>
            </a:r>
            <a:r>
              <a:rPr lang="en-US" altLang="en-US" dirty="0">
                <a:solidFill>
                  <a:schemeClr val="tx1"/>
                </a:solidFill>
                <a:hlinkClick r:id="rId2"/>
              </a:rPr>
              <a:t>/OvlPa28cVfA</a:t>
            </a:r>
            <a:endParaRPr lang="en-US" altLang="en-US" dirty="0">
              <a:solidFill>
                <a:schemeClr val="tx1"/>
              </a:solidFill>
            </a:endParaRPr>
          </a:p>
        </p:txBody>
      </p:sp>
    </p:spTree>
    <p:extLst>
      <p:ext uri="{BB962C8B-B14F-4D97-AF65-F5344CB8AC3E}">
        <p14:creationId xmlns:p14="http://schemas.microsoft.com/office/powerpoint/2010/main" val="36097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577398" y="274544"/>
            <a:ext cx="7109114" cy="1143000"/>
          </a:xfrm>
          <a:ln/>
        </p:spPr>
        <p:txBody>
          <a:bodyPr rIns="137270"/>
          <a:lstStyle/>
          <a:p>
            <a:pPr marL="45588"/>
            <a:r>
              <a:rPr lang="en-US" altLang="en-US" dirty="0"/>
              <a:t>What we can do	</a:t>
            </a:r>
          </a:p>
        </p:txBody>
      </p:sp>
      <p:sp>
        <p:nvSpPr>
          <p:cNvPr id="5" name="Rectangle 4"/>
          <p:cNvSpPr>
            <a:spLocks noGrp="1" noChangeArrowheads="1"/>
          </p:cNvSpPr>
          <p:nvPr>
            <p:ph idx="1"/>
          </p:nvPr>
        </p:nvSpPr>
        <p:spPr>
          <a:xfrm>
            <a:off x="1577398" y="1599640"/>
            <a:ext cx="7109114" cy="4182596"/>
          </a:xfrm>
          <a:ln/>
        </p:spPr>
        <p:txBody>
          <a:bodyPr rIns="137270"/>
          <a:lstStyle/>
          <a:p>
            <a:pPr marL="387497">
              <a:lnSpc>
                <a:spcPct val="200000"/>
              </a:lnSpc>
            </a:pPr>
            <a:r>
              <a:rPr lang="en-US" altLang="en-US" sz="3200"/>
              <a:t>Live the Dream</a:t>
            </a:r>
          </a:p>
          <a:p>
            <a:pPr marL="387497">
              <a:lnSpc>
                <a:spcPct val="200000"/>
              </a:lnSpc>
            </a:pPr>
            <a:r>
              <a:rPr lang="en-US" altLang="en-US" sz="3200"/>
              <a:t>Reach Out from Within</a:t>
            </a:r>
          </a:p>
          <a:p>
            <a:pPr marL="387497">
              <a:lnSpc>
                <a:spcPct val="200000"/>
              </a:lnSpc>
            </a:pPr>
            <a:r>
              <a:rPr lang="en-US" altLang="en-US" sz="3200"/>
              <a:t>Connect - Respond - Commit</a:t>
            </a:r>
          </a:p>
        </p:txBody>
      </p:sp>
    </p:spTree>
    <p:extLst>
      <p:ext uri="{BB962C8B-B14F-4D97-AF65-F5344CB8AC3E}">
        <p14:creationId xmlns:p14="http://schemas.microsoft.com/office/powerpoint/2010/main" val="11355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type="lt">
                                    <p:tmPct val="100000"/>
                                  </p:iterate>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75"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75"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iterate type="lt">
                                    <p:tmPct val="100000"/>
                                  </p:iterate>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75"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75"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p>
        </p:txBody>
      </p:sp>
      <p:sp>
        <p:nvSpPr>
          <p:cNvPr id="3" name="Rectangle 3"/>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Times of great foment and division</a:t>
            </a:r>
            <a:endParaRPr lang="en-US" altLang="en-US" dirty="0"/>
          </a:p>
        </p:txBody>
      </p:sp>
      <p:pic>
        <p:nvPicPr>
          <p:cNvPr id="4" name="Picture 5"/>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6341" y="2347633"/>
            <a:ext cx="5030932" cy="3580279"/>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5"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80353" y="2654395"/>
            <a:ext cx="5114636" cy="3127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11435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7984" presetClass="entr" presetSubtype="71037952"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137984" presetClass="entr" presetSubtype="71038464"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endParaRPr lang="en-US" altLang="en-US" dirty="0"/>
          </a:p>
        </p:txBody>
      </p:sp>
      <p:sp>
        <p:nvSpPr>
          <p:cNvPr id="3"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Awareness of wider world</a:t>
            </a:r>
          </a:p>
        </p:txBody>
      </p:sp>
      <p:pic>
        <p:nvPicPr>
          <p:cNvPr id="4"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262" y="2206159"/>
            <a:ext cx="5163705" cy="3274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24973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8368" presetClass="entr" presetSubtype="71038544"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endParaRPr lang="en-US" altLang="en-US" dirty="0"/>
          </a:p>
        </p:txBody>
      </p:sp>
      <p:sp>
        <p:nvSpPr>
          <p:cNvPr id="3"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Awareness of wider world</a:t>
            </a:r>
          </a:p>
        </p:txBody>
      </p:sp>
      <p:pic>
        <p:nvPicPr>
          <p:cNvPr id="4"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262" y="2206159"/>
            <a:ext cx="5163705" cy="3274919"/>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5"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2922" y="2414868"/>
            <a:ext cx="6352886" cy="3450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36044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8368" presetClass="entr" presetSubtype="71038544"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138368" presetClass="entr" presetSubtype="71038848"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p>
        </p:txBody>
      </p:sp>
      <p:sp>
        <p:nvSpPr>
          <p:cNvPr id="3"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Paradigm Changes</a:t>
            </a:r>
          </a:p>
        </p:txBody>
      </p:sp>
      <p:pic>
        <p:nvPicPr>
          <p:cNvPr id="4" name="Picture 5"/>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8773" y="2038070"/>
            <a:ext cx="2905125" cy="4230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extLst>
      <p:ext uri="{BB962C8B-B14F-4D97-AF65-F5344CB8AC3E}">
        <p14:creationId xmlns:p14="http://schemas.microsoft.com/office/powerpoint/2010/main" val="3318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8752" presetClass="entr" presetSubtype="7103880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Parallels in History</a:t>
            </a:r>
          </a:p>
        </p:txBody>
      </p:sp>
      <p:sp>
        <p:nvSpPr>
          <p:cNvPr id="3"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r>
              <a:rPr lang="en-US" altLang="en-US"/>
              <a:t>Paradigm Changes</a:t>
            </a:r>
          </a:p>
        </p:txBody>
      </p:sp>
      <p:pic>
        <p:nvPicPr>
          <p:cNvPr id="4" name="Picture 5"/>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8773" y="2038070"/>
            <a:ext cx="2905125" cy="4230221"/>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5"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28580" y="2417669"/>
            <a:ext cx="4934238" cy="3244103"/>
          </a:xfrm>
          <a:prstGeom prst="rect">
            <a:avLst/>
          </a:prstGeom>
          <a:noFill/>
          <a:ln w="9525"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362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138752" presetClass="entr" presetSubtype="7103880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138752" presetClass="entr" presetSubtype="71039104"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Core Teachings of Universalism</a:t>
            </a:r>
            <a:endParaRPr lang="en-US" altLang="en-US" dirty="0"/>
          </a:p>
        </p:txBody>
      </p:sp>
      <p:sp>
        <p:nvSpPr>
          <p:cNvPr id="3" name="Rectangle 4"/>
          <p:cNvSpPr txBox="1">
            <a:spLocks noChangeArrowheads="1"/>
          </p:cNvSpPr>
          <p:nvPr/>
        </p:nvSpPr>
        <p:spPr>
          <a:xfrm>
            <a:off x="1577398" y="1599640"/>
            <a:ext cx="7109114" cy="4182596"/>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387497"/>
            <a:r>
              <a:rPr lang="en-US" altLang="en-US" dirty="0">
                <a:solidFill>
                  <a:schemeClr val="tx1"/>
                </a:solidFill>
              </a:rPr>
              <a:t> that whatever else God may be or not be, God is love — and that even if we reject belief in God at all, we can still believe in the power of love</a:t>
            </a:r>
          </a:p>
          <a:p>
            <a:pPr marL="387497"/>
            <a:r>
              <a:rPr lang="en-US" altLang="en-US" dirty="0">
                <a:solidFill>
                  <a:schemeClr val="tx1"/>
                </a:solidFill>
              </a:rPr>
              <a:t> that no individual or tradition possesses the whole truth, but that each grasps a piece of what is true, perhaps several such pieces</a:t>
            </a:r>
          </a:p>
          <a:p>
            <a:pPr marL="387497"/>
            <a:r>
              <a:rPr lang="en-US" altLang="en-US" dirty="0">
                <a:solidFill>
                  <a:schemeClr val="tx1"/>
                </a:solidFill>
              </a:rPr>
              <a:t> that all people are somehow sacred, whether we call this an inner divinity or simply human dignity</a:t>
            </a:r>
          </a:p>
          <a:p>
            <a:pPr marL="387497"/>
            <a:r>
              <a:rPr lang="en-US" altLang="en-US" dirty="0">
                <a:solidFill>
                  <a:schemeClr val="tx1"/>
                </a:solidFill>
              </a:rPr>
              <a:t> and that the same fate—whatever it may be—awaits us all.</a:t>
            </a:r>
          </a:p>
        </p:txBody>
      </p:sp>
      <p:sp>
        <p:nvSpPr>
          <p:cNvPr id="4" name="Rectangle 6"/>
          <p:cNvSpPr>
            <a:spLocks/>
          </p:cNvSpPr>
          <p:nvPr/>
        </p:nvSpPr>
        <p:spPr bwMode="auto">
          <a:xfrm>
            <a:off x="4560454" y="5121088"/>
            <a:ext cx="17956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36469" bIns="0">
            <a:spAutoFit/>
          </a:bodyP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r>
              <a:rPr lang="en-US" altLang="en-US" sz="1800">
                <a:cs typeface="Arial" charset="0"/>
              </a:rPr>
              <a:t>Stefan Jonasson</a:t>
            </a:r>
          </a:p>
        </p:txBody>
      </p:sp>
    </p:spTree>
    <p:extLst>
      <p:ext uri="{BB962C8B-B14F-4D97-AF65-F5344CB8AC3E}">
        <p14:creationId xmlns:p14="http://schemas.microsoft.com/office/powerpoint/2010/main" val="34268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ou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ou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ou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ou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77398" y="274544"/>
            <a:ext cx="7109114" cy="1143000"/>
          </a:xfrm>
          <a:prstGeom prst="rect">
            <a:avLst/>
          </a:prstGeom>
          <a:ln/>
        </p:spPr>
        <p:txBody>
          <a:bodyPr rIns="137270"/>
          <a:lstStyle>
            <a:lvl1pPr algn="l" defTabSz="455879" rtl="0" eaLnBrk="1" fontAlgn="base" hangingPunct="1">
              <a:spcBef>
                <a:spcPct val="0"/>
              </a:spcBef>
              <a:spcAft>
                <a:spcPct val="0"/>
              </a:spcAft>
              <a:defRPr sz="2900" b="1" kern="1200">
                <a:solidFill>
                  <a:srgbClr val="595959"/>
                </a:solidFill>
                <a:latin typeface="Arial"/>
                <a:ea typeface="ＭＳ Ｐゴシック" pitchFamily="-65" charset="-128"/>
                <a:cs typeface="Arial"/>
              </a:defRPr>
            </a:lvl1pPr>
            <a:lvl2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2pPr>
            <a:lvl3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3pPr>
            <a:lvl4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4pPr>
            <a:lvl5pPr algn="l" defTabSz="455879" rtl="0" eaLnBrk="1" fontAlgn="base" hangingPunct="1">
              <a:spcBef>
                <a:spcPct val="0"/>
              </a:spcBef>
              <a:spcAft>
                <a:spcPct val="0"/>
              </a:spcAft>
              <a:defRPr sz="2900" b="1">
                <a:solidFill>
                  <a:srgbClr val="595959"/>
                </a:solidFill>
                <a:latin typeface="Arial" charset="0"/>
                <a:ea typeface="ＭＳ Ｐゴシック" pitchFamily="-65" charset="-128"/>
                <a:cs typeface="ＭＳ Ｐゴシック" pitchFamily="-65" charset="-128"/>
              </a:defRPr>
            </a:lvl5pPr>
            <a:lvl6pPr marL="410291"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6pPr>
            <a:lvl7pPr marL="820583"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7pPr>
            <a:lvl8pPr marL="1230874"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8pPr>
            <a:lvl9pPr marL="1641165" algn="l" defTabSz="455879" rtl="0" eaLnBrk="1" fontAlgn="base" hangingPunct="1">
              <a:spcBef>
                <a:spcPct val="0"/>
              </a:spcBef>
              <a:spcAft>
                <a:spcPct val="0"/>
              </a:spcAft>
              <a:defRPr sz="3600" b="1">
                <a:solidFill>
                  <a:srgbClr val="EE2E53"/>
                </a:solidFill>
                <a:latin typeface="Calibri" pitchFamily="-65" charset="0"/>
                <a:ea typeface="ＭＳ Ｐゴシック" pitchFamily="-65" charset="-128"/>
                <a:cs typeface="ＭＳ Ｐゴシック" pitchFamily="-65" charset="-128"/>
              </a:defRPr>
            </a:lvl9pPr>
          </a:lstStyle>
          <a:p>
            <a:pPr marL="45588"/>
            <a:r>
              <a:rPr lang="en-US" altLang="en-US"/>
              <a:t>World-Wide Love</a:t>
            </a:r>
          </a:p>
        </p:txBody>
      </p:sp>
      <p:sp>
        <p:nvSpPr>
          <p:cNvPr id="3" name="Rectangle 4"/>
          <p:cNvSpPr txBox="1">
            <a:spLocks noChangeArrowheads="1"/>
          </p:cNvSpPr>
          <p:nvPr/>
        </p:nvSpPr>
        <p:spPr>
          <a:xfrm>
            <a:off x="2361045" y="963706"/>
            <a:ext cx="5888182" cy="4706471"/>
          </a:xfrm>
          <a:prstGeom prst="rect">
            <a:avLst/>
          </a:prstGeom>
          <a:ln/>
        </p:spPr>
        <p:txBody>
          <a:bodyPr rIns="137270"/>
          <a:lstStyle>
            <a:lvl1pPr marL="341909" indent="-341909" algn="l" defTabSz="455879" rtl="0" eaLnBrk="1" fontAlgn="base" hangingPunct="1">
              <a:spcBef>
                <a:spcPct val="20000"/>
              </a:spcBef>
              <a:spcAft>
                <a:spcPct val="0"/>
              </a:spcAft>
              <a:buFont typeface="Arial" charset="0"/>
              <a:buChar char="•"/>
              <a:defRPr sz="2200" kern="1200">
                <a:solidFill>
                  <a:srgbClr val="595959"/>
                </a:solidFill>
                <a:latin typeface="Arial"/>
                <a:ea typeface="ＭＳ Ｐゴシック" pitchFamily="-65" charset="-128"/>
                <a:cs typeface="Arial"/>
              </a:defRPr>
            </a:lvl1pPr>
            <a:lvl2pPr marL="742229" indent="-284925" algn="l" defTabSz="455879" rtl="0" eaLnBrk="1" fontAlgn="base" hangingPunct="1">
              <a:spcBef>
                <a:spcPct val="20000"/>
              </a:spcBef>
              <a:spcAft>
                <a:spcPct val="0"/>
              </a:spcAft>
              <a:buFont typeface="Arial" charset="0"/>
              <a:buChar char="–"/>
              <a:defRPr sz="1800" kern="1200">
                <a:solidFill>
                  <a:srgbClr val="595959"/>
                </a:solidFill>
                <a:latin typeface="Arial"/>
                <a:ea typeface="ＭＳ Ｐゴシック" pitchFamily="-65" charset="-128"/>
                <a:cs typeface="Arial"/>
              </a:defRPr>
            </a:lvl2pPr>
            <a:lvl3pPr marL="1142547" indent="-227940" algn="l" defTabSz="455879" rtl="0" eaLnBrk="1" fontAlgn="base" hangingPunct="1">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599852"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4pPr>
            <a:lvl5pPr marL="2057155" indent="-227940" algn="l" defTabSz="455879" rtl="0" eaLnBrk="1" fontAlgn="base" hangingPunct="1">
              <a:spcBef>
                <a:spcPct val="20000"/>
              </a:spcBef>
              <a:spcAft>
                <a:spcPct val="0"/>
              </a:spcAft>
              <a:buFont typeface="Arial" charset="0"/>
              <a:buChar char="»"/>
              <a:defRPr sz="1400" kern="1200">
                <a:solidFill>
                  <a:srgbClr val="595959"/>
                </a:solidFill>
                <a:latin typeface="Arial"/>
                <a:ea typeface="ＭＳ Ｐゴシック" pitchFamily="-65"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45588" indent="0">
              <a:buFont typeface="Arial" charset="0"/>
              <a:buNone/>
            </a:pPr>
            <a:endParaRPr lang="en-US" altLang="en-US" dirty="0"/>
          </a:p>
          <a:p>
            <a:pPr marL="45588" indent="0" algn="ctr">
              <a:buFont typeface="Arial" charset="0"/>
              <a:buNone/>
            </a:pPr>
            <a:r>
              <a:rPr lang="en-US" altLang="en-US" dirty="0"/>
              <a:t>"The spirit of Love will be intensified to Godly proportions when reciprocal love exists between the entire human race and each of its individual members. That love must be based upon mutual respect for the differences in color, language, and worship, even as we appreciate and accept with gratitude the differences that tend to unite the male and female of all species. We do not find those differences obstacles to love." </a:t>
            </a:r>
          </a:p>
        </p:txBody>
      </p:sp>
      <p:sp>
        <p:nvSpPr>
          <p:cNvPr id="4" name="Rectangle 5"/>
          <p:cNvSpPr>
            <a:spLocks/>
          </p:cNvSpPr>
          <p:nvPr/>
        </p:nvSpPr>
        <p:spPr bwMode="auto">
          <a:xfrm>
            <a:off x="5160818" y="5479676"/>
            <a:ext cx="206767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5840" bIns="0">
            <a:spAutoFit/>
          </a:bodyPr>
          <a:lstStyle>
            <a:lvl1pPr marL="5080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spcBef>
                <a:spcPts val="494"/>
              </a:spcBef>
            </a:pPr>
            <a:r>
              <a:rPr lang="en-US" altLang="en-US" sz="1600" dirty="0">
                <a:solidFill>
                  <a:srgbClr val="595959"/>
                </a:solidFill>
                <a:cs typeface="Arial" charset="0"/>
              </a:rPr>
              <a:t>George de </a:t>
            </a:r>
            <a:r>
              <a:rPr lang="en-US" altLang="en-US" sz="1600" dirty="0" err="1">
                <a:solidFill>
                  <a:srgbClr val="595959"/>
                </a:solidFill>
                <a:cs typeface="Arial" charset="0"/>
              </a:rPr>
              <a:t>Benneville</a:t>
            </a:r>
            <a:endParaRPr lang="en-US" altLang="en-US" sz="1600" dirty="0">
              <a:solidFill>
                <a:srgbClr val="595959"/>
              </a:solidFill>
              <a:cs typeface="Arial" charset="0"/>
            </a:endParaRPr>
          </a:p>
        </p:txBody>
      </p:sp>
      <p:pic>
        <p:nvPicPr>
          <p:cNvPr id="5"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637" y="1972235"/>
            <a:ext cx="2655455" cy="2577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val="34797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theme/theme1.xml><?xml version="1.0" encoding="utf-8"?>
<a:theme xmlns:a="http://schemas.openxmlformats.org/drawingml/2006/main" name="UUA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UUA Brand</Template>
  <TotalTime>62</TotalTime>
  <Words>447</Words>
  <Application>Microsoft Office PowerPoint</Application>
  <PresentationFormat>On-screen Show (4:3)</PresentationFormat>
  <Paragraphs>57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ＭＳ Ｐゴシック</vt:lpstr>
      <vt:lpstr>Arial</vt:lpstr>
      <vt:lpstr>Calibri</vt:lpstr>
      <vt:lpstr>UUA Brand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can do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 Renee Ruchotzke</dc:creator>
  <cp:lastModifiedBy>J is for Julie</cp:lastModifiedBy>
  <cp:revision>11</cp:revision>
  <dcterms:created xsi:type="dcterms:W3CDTF">2014-06-29T19:48:18Z</dcterms:created>
  <dcterms:modified xsi:type="dcterms:W3CDTF">2018-10-17T17:18:27Z</dcterms:modified>
</cp:coreProperties>
</file>