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45"/>
  </p:notesMasterIdLst>
  <p:sldIdLst>
    <p:sldId id="263" r:id="rId4"/>
    <p:sldId id="267" r:id="rId5"/>
    <p:sldId id="266" r:id="rId6"/>
    <p:sldId id="264" r:id="rId7"/>
    <p:sldId id="278" r:id="rId8"/>
    <p:sldId id="279" r:id="rId9"/>
    <p:sldId id="280" r:id="rId10"/>
    <p:sldId id="282" r:id="rId11"/>
    <p:sldId id="281" r:id="rId12"/>
    <p:sldId id="283" r:id="rId13"/>
    <p:sldId id="284" r:id="rId14"/>
    <p:sldId id="285" r:id="rId15"/>
    <p:sldId id="286" r:id="rId16"/>
    <p:sldId id="288" r:id="rId17"/>
    <p:sldId id="287" r:id="rId18"/>
    <p:sldId id="289" r:id="rId19"/>
    <p:sldId id="290" r:id="rId20"/>
    <p:sldId id="269" r:id="rId21"/>
    <p:sldId id="270" r:id="rId22"/>
    <p:sldId id="271" r:id="rId23"/>
    <p:sldId id="272" r:id="rId24"/>
    <p:sldId id="273" r:id="rId25"/>
    <p:sldId id="274" r:id="rId26"/>
    <p:sldId id="291" r:id="rId27"/>
    <p:sldId id="292" r:id="rId28"/>
    <p:sldId id="293" r:id="rId29"/>
    <p:sldId id="275" r:id="rId30"/>
    <p:sldId id="294" r:id="rId31"/>
    <p:sldId id="295" r:id="rId32"/>
    <p:sldId id="296" r:id="rId33"/>
    <p:sldId id="297" r:id="rId34"/>
    <p:sldId id="276" r:id="rId35"/>
    <p:sldId id="298" r:id="rId36"/>
    <p:sldId id="299" r:id="rId37"/>
    <p:sldId id="300" r:id="rId38"/>
    <p:sldId id="301" r:id="rId39"/>
    <p:sldId id="302" r:id="rId40"/>
    <p:sldId id="277" r:id="rId41"/>
    <p:sldId id="306" r:id="rId42"/>
    <p:sldId id="268" r:id="rId43"/>
    <p:sldId id="30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EB28C-712B-42BD-A169-4A0BDDA10CF7}"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9A3B8A87-1EA5-4B93-9847-272C852444DD}">
      <dgm:prSet phldrT="[Text]"/>
      <dgm:spPr/>
      <dgm:t>
        <a:bodyPr/>
        <a:lstStyle/>
        <a:p>
          <a:r>
            <a:rPr lang="en-US" dirty="0" smtClean="0"/>
            <a:t>Spectrum</a:t>
          </a:r>
          <a:endParaRPr lang="en-US" dirty="0"/>
        </a:p>
      </dgm:t>
    </dgm:pt>
    <dgm:pt modelId="{3002AE4E-A3F3-416B-9078-7D5936308E7A}" type="parTrans" cxnId="{8AC3BB49-F647-481B-AFB4-54328226EE18}">
      <dgm:prSet/>
      <dgm:spPr/>
      <dgm:t>
        <a:bodyPr/>
        <a:lstStyle/>
        <a:p>
          <a:endParaRPr lang="en-US"/>
        </a:p>
      </dgm:t>
    </dgm:pt>
    <dgm:pt modelId="{F774BD18-BA10-4E21-B233-FCBC249B6293}" type="sibTrans" cxnId="{8AC3BB49-F647-481B-AFB4-54328226EE18}">
      <dgm:prSet/>
      <dgm:spPr/>
      <dgm:t>
        <a:bodyPr/>
        <a:lstStyle/>
        <a:p>
          <a:endParaRPr lang="en-US"/>
        </a:p>
      </dgm:t>
    </dgm:pt>
    <dgm:pt modelId="{6943B1A1-5AE0-4B4B-AA98-DA185E502B1D}">
      <dgm:prSet phldrT="[Text]"/>
      <dgm:spPr/>
      <dgm:t>
        <a:bodyPr/>
        <a:lstStyle/>
        <a:p>
          <a:r>
            <a:rPr lang="en-US" dirty="0" smtClean="0"/>
            <a:t>Exercise</a:t>
          </a:r>
          <a:endParaRPr lang="en-US" dirty="0"/>
        </a:p>
      </dgm:t>
    </dgm:pt>
    <dgm:pt modelId="{3F30AE19-BD93-45D3-8034-BBF2F5DAF962}" type="parTrans" cxnId="{9CBEF612-ED33-4CA9-B9CE-9BA474C6D8A1}">
      <dgm:prSet/>
      <dgm:spPr/>
      <dgm:t>
        <a:bodyPr/>
        <a:lstStyle/>
        <a:p>
          <a:endParaRPr lang="en-US"/>
        </a:p>
      </dgm:t>
    </dgm:pt>
    <dgm:pt modelId="{4C2C2470-7F51-4432-AFBA-DE8E2631A249}" type="sibTrans" cxnId="{9CBEF612-ED33-4CA9-B9CE-9BA474C6D8A1}">
      <dgm:prSet/>
      <dgm:spPr/>
      <dgm:t>
        <a:bodyPr/>
        <a:lstStyle/>
        <a:p>
          <a:endParaRPr lang="en-US"/>
        </a:p>
      </dgm:t>
    </dgm:pt>
    <dgm:pt modelId="{72E09808-01D9-4E5B-A5B2-AEC6499F50CB}" type="pres">
      <dgm:prSet presAssocID="{938EB28C-712B-42BD-A169-4A0BDDA10CF7}" presName="cycle" presStyleCnt="0">
        <dgm:presLayoutVars>
          <dgm:dir/>
          <dgm:resizeHandles val="exact"/>
        </dgm:presLayoutVars>
      </dgm:prSet>
      <dgm:spPr/>
      <dgm:t>
        <a:bodyPr/>
        <a:lstStyle/>
        <a:p>
          <a:endParaRPr lang="en-US"/>
        </a:p>
      </dgm:t>
    </dgm:pt>
    <dgm:pt modelId="{2E4511C8-54A9-48DD-A647-813FC0D88459}" type="pres">
      <dgm:prSet presAssocID="{9A3B8A87-1EA5-4B93-9847-272C852444DD}" presName="arrow" presStyleLbl="node1" presStyleIdx="0" presStyleCnt="2">
        <dgm:presLayoutVars>
          <dgm:bulletEnabled val="1"/>
        </dgm:presLayoutVars>
      </dgm:prSet>
      <dgm:spPr/>
      <dgm:t>
        <a:bodyPr/>
        <a:lstStyle/>
        <a:p>
          <a:endParaRPr lang="en-US"/>
        </a:p>
      </dgm:t>
    </dgm:pt>
    <dgm:pt modelId="{68F2643D-7A51-4055-90D4-010F66B7034D}" type="pres">
      <dgm:prSet presAssocID="{6943B1A1-5AE0-4B4B-AA98-DA185E502B1D}" presName="arrow" presStyleLbl="node1" presStyleIdx="1" presStyleCnt="2">
        <dgm:presLayoutVars>
          <dgm:bulletEnabled val="1"/>
        </dgm:presLayoutVars>
      </dgm:prSet>
      <dgm:spPr/>
      <dgm:t>
        <a:bodyPr/>
        <a:lstStyle/>
        <a:p>
          <a:endParaRPr lang="en-US"/>
        </a:p>
      </dgm:t>
    </dgm:pt>
  </dgm:ptLst>
  <dgm:cxnLst>
    <dgm:cxn modelId="{A3BEE688-4135-48BD-A557-1A0CE18D9933}" type="presOf" srcId="{9A3B8A87-1EA5-4B93-9847-272C852444DD}" destId="{2E4511C8-54A9-48DD-A647-813FC0D88459}" srcOrd="0" destOrd="0" presId="urn:microsoft.com/office/officeart/2005/8/layout/arrow1"/>
    <dgm:cxn modelId="{A6E8FB08-463B-4270-867A-139D3A254233}" type="presOf" srcId="{938EB28C-712B-42BD-A169-4A0BDDA10CF7}" destId="{72E09808-01D9-4E5B-A5B2-AEC6499F50CB}" srcOrd="0" destOrd="0" presId="urn:microsoft.com/office/officeart/2005/8/layout/arrow1"/>
    <dgm:cxn modelId="{8AC3BB49-F647-481B-AFB4-54328226EE18}" srcId="{938EB28C-712B-42BD-A169-4A0BDDA10CF7}" destId="{9A3B8A87-1EA5-4B93-9847-272C852444DD}" srcOrd="0" destOrd="0" parTransId="{3002AE4E-A3F3-416B-9078-7D5936308E7A}" sibTransId="{F774BD18-BA10-4E21-B233-FCBC249B6293}"/>
    <dgm:cxn modelId="{54CBC7E7-51A2-4AE8-AACF-835EF4A41094}" type="presOf" srcId="{6943B1A1-5AE0-4B4B-AA98-DA185E502B1D}" destId="{68F2643D-7A51-4055-90D4-010F66B7034D}" srcOrd="0" destOrd="0" presId="urn:microsoft.com/office/officeart/2005/8/layout/arrow1"/>
    <dgm:cxn modelId="{9CBEF612-ED33-4CA9-B9CE-9BA474C6D8A1}" srcId="{938EB28C-712B-42BD-A169-4A0BDDA10CF7}" destId="{6943B1A1-5AE0-4B4B-AA98-DA185E502B1D}" srcOrd="1" destOrd="0" parTransId="{3F30AE19-BD93-45D3-8034-BBF2F5DAF962}" sibTransId="{4C2C2470-7F51-4432-AFBA-DE8E2631A249}"/>
    <dgm:cxn modelId="{B7BBCA14-4D1D-4509-8757-08BD495F24D5}" type="presParOf" srcId="{72E09808-01D9-4E5B-A5B2-AEC6499F50CB}" destId="{2E4511C8-54A9-48DD-A647-813FC0D88459}" srcOrd="0" destOrd="0" presId="urn:microsoft.com/office/officeart/2005/8/layout/arrow1"/>
    <dgm:cxn modelId="{C215E14E-B95F-498C-B98B-03F60D8B5FA3}" type="presParOf" srcId="{72E09808-01D9-4E5B-A5B2-AEC6499F50CB}" destId="{68F2643D-7A51-4055-90D4-010F66B7034D}"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11B373-CA91-4FCA-ABAE-D74917B65754}"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5F6AA709-162D-461B-B787-6B32445A72A7}">
      <dgm:prSet phldrT="[Text]"/>
      <dgm:spPr/>
      <dgm:t>
        <a:bodyPr/>
        <a:lstStyle/>
        <a:p>
          <a:r>
            <a:rPr lang="en-US" dirty="0" smtClean="0"/>
            <a:t>A worrier about money</a:t>
          </a:r>
          <a:endParaRPr lang="en-US" dirty="0"/>
        </a:p>
      </dgm:t>
    </dgm:pt>
    <dgm:pt modelId="{857AC997-4661-401F-8E10-B892648A5F93}" type="parTrans" cxnId="{2EFF7426-13CD-4663-BA49-13A444EFCC91}">
      <dgm:prSet/>
      <dgm:spPr/>
      <dgm:t>
        <a:bodyPr/>
        <a:lstStyle/>
        <a:p>
          <a:endParaRPr lang="en-US"/>
        </a:p>
      </dgm:t>
    </dgm:pt>
    <dgm:pt modelId="{0B69F00D-577B-45BE-ACDE-449F7D90C12B}" type="sibTrans" cxnId="{2EFF7426-13CD-4663-BA49-13A444EFCC91}">
      <dgm:prSet/>
      <dgm:spPr/>
      <dgm:t>
        <a:bodyPr/>
        <a:lstStyle/>
        <a:p>
          <a:endParaRPr lang="en-US"/>
        </a:p>
      </dgm:t>
    </dgm:pt>
    <dgm:pt modelId="{CB31AEA8-D4C2-4AC7-8930-A504D1B766F6}">
      <dgm:prSet phldrT="[Text]"/>
      <dgm:spPr/>
      <dgm:t>
        <a:bodyPr/>
        <a:lstStyle/>
        <a:p>
          <a:r>
            <a:rPr lang="en-US" dirty="0" smtClean="0"/>
            <a:t>Carefree with money</a:t>
          </a:r>
          <a:endParaRPr lang="en-US" dirty="0"/>
        </a:p>
      </dgm:t>
    </dgm:pt>
    <dgm:pt modelId="{3F0CBEB6-EAF4-4DB2-830B-332CD673B6EF}" type="parTrans" cxnId="{271AB11F-0B93-450F-9A26-F7005CD0E3A0}">
      <dgm:prSet/>
      <dgm:spPr/>
      <dgm:t>
        <a:bodyPr/>
        <a:lstStyle/>
        <a:p>
          <a:endParaRPr lang="en-US"/>
        </a:p>
      </dgm:t>
    </dgm:pt>
    <dgm:pt modelId="{60561D73-AED2-4A9C-B801-212E76CFAF3E}" type="sibTrans" cxnId="{271AB11F-0B93-450F-9A26-F7005CD0E3A0}">
      <dgm:prSet/>
      <dgm:spPr/>
      <dgm:t>
        <a:bodyPr/>
        <a:lstStyle/>
        <a:p>
          <a:endParaRPr lang="en-US"/>
        </a:p>
      </dgm:t>
    </dgm:pt>
    <dgm:pt modelId="{917EC029-77D2-4894-9840-B3F1BE9BA5C5}" type="pres">
      <dgm:prSet presAssocID="{E211B373-CA91-4FCA-ABAE-D74917B65754}" presName="cycle" presStyleCnt="0">
        <dgm:presLayoutVars>
          <dgm:dir/>
          <dgm:resizeHandles val="exact"/>
        </dgm:presLayoutVars>
      </dgm:prSet>
      <dgm:spPr/>
      <dgm:t>
        <a:bodyPr/>
        <a:lstStyle/>
        <a:p>
          <a:endParaRPr lang="en-US"/>
        </a:p>
      </dgm:t>
    </dgm:pt>
    <dgm:pt modelId="{CAA246BE-26E8-477C-96FC-4F4D360B79A8}" type="pres">
      <dgm:prSet presAssocID="{5F6AA709-162D-461B-B787-6B32445A72A7}" presName="arrow" presStyleLbl="node1" presStyleIdx="0" presStyleCnt="2">
        <dgm:presLayoutVars>
          <dgm:bulletEnabled val="1"/>
        </dgm:presLayoutVars>
      </dgm:prSet>
      <dgm:spPr/>
      <dgm:t>
        <a:bodyPr/>
        <a:lstStyle/>
        <a:p>
          <a:endParaRPr lang="en-US"/>
        </a:p>
      </dgm:t>
    </dgm:pt>
    <dgm:pt modelId="{6B021B61-1E6C-485F-9F05-2765C40227D6}" type="pres">
      <dgm:prSet presAssocID="{CB31AEA8-D4C2-4AC7-8930-A504D1B766F6}" presName="arrow" presStyleLbl="node1" presStyleIdx="1" presStyleCnt="2">
        <dgm:presLayoutVars>
          <dgm:bulletEnabled val="1"/>
        </dgm:presLayoutVars>
      </dgm:prSet>
      <dgm:spPr/>
      <dgm:t>
        <a:bodyPr/>
        <a:lstStyle/>
        <a:p>
          <a:endParaRPr lang="en-US"/>
        </a:p>
      </dgm:t>
    </dgm:pt>
  </dgm:ptLst>
  <dgm:cxnLst>
    <dgm:cxn modelId="{2EFF7426-13CD-4663-BA49-13A444EFCC91}" srcId="{E211B373-CA91-4FCA-ABAE-D74917B65754}" destId="{5F6AA709-162D-461B-B787-6B32445A72A7}" srcOrd="0" destOrd="0" parTransId="{857AC997-4661-401F-8E10-B892648A5F93}" sibTransId="{0B69F00D-577B-45BE-ACDE-449F7D90C12B}"/>
    <dgm:cxn modelId="{81352B2A-64AB-4991-A9DF-A317CFED2727}" type="presOf" srcId="{CB31AEA8-D4C2-4AC7-8930-A504D1B766F6}" destId="{6B021B61-1E6C-485F-9F05-2765C40227D6}" srcOrd="0" destOrd="0" presId="urn:microsoft.com/office/officeart/2005/8/layout/arrow1"/>
    <dgm:cxn modelId="{271AB11F-0B93-450F-9A26-F7005CD0E3A0}" srcId="{E211B373-CA91-4FCA-ABAE-D74917B65754}" destId="{CB31AEA8-D4C2-4AC7-8930-A504D1B766F6}" srcOrd="1" destOrd="0" parTransId="{3F0CBEB6-EAF4-4DB2-830B-332CD673B6EF}" sibTransId="{60561D73-AED2-4A9C-B801-212E76CFAF3E}"/>
    <dgm:cxn modelId="{E55F9685-6680-4314-A532-1112D7485492}" type="presOf" srcId="{5F6AA709-162D-461B-B787-6B32445A72A7}" destId="{CAA246BE-26E8-477C-96FC-4F4D360B79A8}" srcOrd="0" destOrd="0" presId="urn:microsoft.com/office/officeart/2005/8/layout/arrow1"/>
    <dgm:cxn modelId="{44C3F74E-85B7-4AD8-A818-1C8365F5A05E}" type="presOf" srcId="{E211B373-CA91-4FCA-ABAE-D74917B65754}" destId="{917EC029-77D2-4894-9840-B3F1BE9BA5C5}" srcOrd="0" destOrd="0" presId="urn:microsoft.com/office/officeart/2005/8/layout/arrow1"/>
    <dgm:cxn modelId="{FD578CF2-4004-4C34-A0FC-C87842838847}" type="presParOf" srcId="{917EC029-77D2-4894-9840-B3F1BE9BA5C5}" destId="{CAA246BE-26E8-477C-96FC-4F4D360B79A8}" srcOrd="0" destOrd="0" presId="urn:microsoft.com/office/officeart/2005/8/layout/arrow1"/>
    <dgm:cxn modelId="{1FB989E8-3BB9-485E-81C7-A6737DCE7E2A}" type="presParOf" srcId="{917EC029-77D2-4894-9840-B3F1BE9BA5C5}" destId="{6B021B61-1E6C-485F-9F05-2765C40227D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11B373-CA91-4FCA-ABAE-D74917B65754}"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5F6AA709-162D-461B-B787-6B32445A72A7}">
      <dgm:prSet phldrT="[Text]"/>
      <dgm:spPr/>
      <dgm:t>
        <a:bodyPr/>
        <a:lstStyle/>
        <a:p>
          <a:r>
            <a:rPr lang="en-US" dirty="0" smtClean="0"/>
            <a:t>Rich</a:t>
          </a:r>
          <a:endParaRPr lang="en-US" dirty="0"/>
        </a:p>
      </dgm:t>
    </dgm:pt>
    <dgm:pt modelId="{857AC997-4661-401F-8E10-B892648A5F93}" type="parTrans" cxnId="{2EFF7426-13CD-4663-BA49-13A444EFCC91}">
      <dgm:prSet/>
      <dgm:spPr/>
      <dgm:t>
        <a:bodyPr/>
        <a:lstStyle/>
        <a:p>
          <a:endParaRPr lang="en-US"/>
        </a:p>
      </dgm:t>
    </dgm:pt>
    <dgm:pt modelId="{0B69F00D-577B-45BE-ACDE-449F7D90C12B}" type="sibTrans" cxnId="{2EFF7426-13CD-4663-BA49-13A444EFCC91}">
      <dgm:prSet/>
      <dgm:spPr/>
      <dgm:t>
        <a:bodyPr/>
        <a:lstStyle/>
        <a:p>
          <a:endParaRPr lang="en-US"/>
        </a:p>
      </dgm:t>
    </dgm:pt>
    <dgm:pt modelId="{CB31AEA8-D4C2-4AC7-8930-A504D1B766F6}">
      <dgm:prSet phldrT="[Text]"/>
      <dgm:spPr/>
      <dgm:t>
        <a:bodyPr/>
        <a:lstStyle/>
        <a:p>
          <a:r>
            <a:rPr lang="en-US" dirty="0" smtClean="0"/>
            <a:t>Poor</a:t>
          </a:r>
          <a:endParaRPr lang="en-US" dirty="0"/>
        </a:p>
      </dgm:t>
    </dgm:pt>
    <dgm:pt modelId="{3F0CBEB6-EAF4-4DB2-830B-332CD673B6EF}" type="parTrans" cxnId="{271AB11F-0B93-450F-9A26-F7005CD0E3A0}">
      <dgm:prSet/>
      <dgm:spPr/>
      <dgm:t>
        <a:bodyPr/>
        <a:lstStyle/>
        <a:p>
          <a:endParaRPr lang="en-US"/>
        </a:p>
      </dgm:t>
    </dgm:pt>
    <dgm:pt modelId="{60561D73-AED2-4A9C-B801-212E76CFAF3E}" type="sibTrans" cxnId="{271AB11F-0B93-450F-9A26-F7005CD0E3A0}">
      <dgm:prSet/>
      <dgm:spPr/>
      <dgm:t>
        <a:bodyPr/>
        <a:lstStyle/>
        <a:p>
          <a:endParaRPr lang="en-US"/>
        </a:p>
      </dgm:t>
    </dgm:pt>
    <dgm:pt modelId="{917EC029-77D2-4894-9840-B3F1BE9BA5C5}" type="pres">
      <dgm:prSet presAssocID="{E211B373-CA91-4FCA-ABAE-D74917B65754}" presName="cycle" presStyleCnt="0">
        <dgm:presLayoutVars>
          <dgm:dir/>
          <dgm:resizeHandles val="exact"/>
        </dgm:presLayoutVars>
      </dgm:prSet>
      <dgm:spPr/>
      <dgm:t>
        <a:bodyPr/>
        <a:lstStyle/>
        <a:p>
          <a:endParaRPr lang="en-US"/>
        </a:p>
      </dgm:t>
    </dgm:pt>
    <dgm:pt modelId="{CAA246BE-26E8-477C-96FC-4F4D360B79A8}" type="pres">
      <dgm:prSet presAssocID="{5F6AA709-162D-461B-B787-6B32445A72A7}" presName="arrow" presStyleLbl="node1" presStyleIdx="0" presStyleCnt="2">
        <dgm:presLayoutVars>
          <dgm:bulletEnabled val="1"/>
        </dgm:presLayoutVars>
      </dgm:prSet>
      <dgm:spPr/>
      <dgm:t>
        <a:bodyPr/>
        <a:lstStyle/>
        <a:p>
          <a:endParaRPr lang="en-US"/>
        </a:p>
      </dgm:t>
    </dgm:pt>
    <dgm:pt modelId="{6B021B61-1E6C-485F-9F05-2765C40227D6}" type="pres">
      <dgm:prSet presAssocID="{CB31AEA8-D4C2-4AC7-8930-A504D1B766F6}" presName="arrow" presStyleLbl="node1" presStyleIdx="1" presStyleCnt="2">
        <dgm:presLayoutVars>
          <dgm:bulletEnabled val="1"/>
        </dgm:presLayoutVars>
      </dgm:prSet>
      <dgm:spPr/>
      <dgm:t>
        <a:bodyPr/>
        <a:lstStyle/>
        <a:p>
          <a:endParaRPr lang="en-US"/>
        </a:p>
      </dgm:t>
    </dgm:pt>
  </dgm:ptLst>
  <dgm:cxnLst>
    <dgm:cxn modelId="{2EFF7426-13CD-4663-BA49-13A444EFCC91}" srcId="{E211B373-CA91-4FCA-ABAE-D74917B65754}" destId="{5F6AA709-162D-461B-B787-6B32445A72A7}" srcOrd="0" destOrd="0" parTransId="{857AC997-4661-401F-8E10-B892648A5F93}" sibTransId="{0B69F00D-577B-45BE-ACDE-449F7D90C12B}"/>
    <dgm:cxn modelId="{271AB11F-0B93-450F-9A26-F7005CD0E3A0}" srcId="{E211B373-CA91-4FCA-ABAE-D74917B65754}" destId="{CB31AEA8-D4C2-4AC7-8930-A504D1B766F6}" srcOrd="1" destOrd="0" parTransId="{3F0CBEB6-EAF4-4DB2-830B-332CD673B6EF}" sibTransId="{60561D73-AED2-4A9C-B801-212E76CFAF3E}"/>
    <dgm:cxn modelId="{C4F6D39F-EB82-4A83-BF63-4830C5889211}" type="presOf" srcId="{E211B373-CA91-4FCA-ABAE-D74917B65754}" destId="{917EC029-77D2-4894-9840-B3F1BE9BA5C5}" srcOrd="0" destOrd="0" presId="urn:microsoft.com/office/officeart/2005/8/layout/arrow1"/>
    <dgm:cxn modelId="{2A335374-3A02-4068-B753-A18E33C3F1BC}" type="presOf" srcId="{5F6AA709-162D-461B-B787-6B32445A72A7}" destId="{CAA246BE-26E8-477C-96FC-4F4D360B79A8}" srcOrd="0" destOrd="0" presId="urn:microsoft.com/office/officeart/2005/8/layout/arrow1"/>
    <dgm:cxn modelId="{FBA54F35-F7B9-47E4-A527-9CD0FD3BDB33}" type="presOf" srcId="{CB31AEA8-D4C2-4AC7-8930-A504D1B766F6}" destId="{6B021B61-1E6C-485F-9F05-2765C40227D6}" srcOrd="0" destOrd="0" presId="urn:microsoft.com/office/officeart/2005/8/layout/arrow1"/>
    <dgm:cxn modelId="{A47489A7-09F2-48C4-BE62-617939357218}" type="presParOf" srcId="{917EC029-77D2-4894-9840-B3F1BE9BA5C5}" destId="{CAA246BE-26E8-477C-96FC-4F4D360B79A8}" srcOrd="0" destOrd="0" presId="urn:microsoft.com/office/officeart/2005/8/layout/arrow1"/>
    <dgm:cxn modelId="{C0DE3470-2F80-4B2B-9055-ADCBE1A10216}" type="presParOf" srcId="{917EC029-77D2-4894-9840-B3F1BE9BA5C5}" destId="{6B021B61-1E6C-485F-9F05-2765C40227D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11B373-CA91-4FCA-ABAE-D74917B65754}"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5F6AA709-162D-461B-B787-6B32445A72A7}">
      <dgm:prSet phldrT="[Text]"/>
      <dgm:spPr/>
      <dgm:t>
        <a:bodyPr/>
        <a:lstStyle/>
        <a:p>
          <a:r>
            <a:rPr lang="en-US" dirty="0" smtClean="0"/>
            <a:t>A big part of my life</a:t>
          </a:r>
          <a:endParaRPr lang="en-US" dirty="0"/>
        </a:p>
      </dgm:t>
    </dgm:pt>
    <dgm:pt modelId="{857AC997-4661-401F-8E10-B892648A5F93}" type="parTrans" cxnId="{2EFF7426-13CD-4663-BA49-13A444EFCC91}">
      <dgm:prSet/>
      <dgm:spPr/>
      <dgm:t>
        <a:bodyPr/>
        <a:lstStyle/>
        <a:p>
          <a:endParaRPr lang="en-US"/>
        </a:p>
      </dgm:t>
    </dgm:pt>
    <dgm:pt modelId="{0B69F00D-577B-45BE-ACDE-449F7D90C12B}" type="sibTrans" cxnId="{2EFF7426-13CD-4663-BA49-13A444EFCC91}">
      <dgm:prSet/>
      <dgm:spPr/>
      <dgm:t>
        <a:bodyPr/>
        <a:lstStyle/>
        <a:p>
          <a:endParaRPr lang="en-US"/>
        </a:p>
      </dgm:t>
    </dgm:pt>
    <dgm:pt modelId="{CB31AEA8-D4C2-4AC7-8930-A504D1B766F6}">
      <dgm:prSet phldrT="[Text]"/>
      <dgm:spPr/>
      <dgm:t>
        <a:bodyPr/>
        <a:lstStyle/>
        <a:p>
          <a:r>
            <a:rPr lang="en-US" dirty="0" smtClean="0"/>
            <a:t>Not important to me</a:t>
          </a:r>
          <a:endParaRPr lang="en-US" dirty="0"/>
        </a:p>
      </dgm:t>
    </dgm:pt>
    <dgm:pt modelId="{3F0CBEB6-EAF4-4DB2-830B-332CD673B6EF}" type="parTrans" cxnId="{271AB11F-0B93-450F-9A26-F7005CD0E3A0}">
      <dgm:prSet/>
      <dgm:spPr/>
      <dgm:t>
        <a:bodyPr/>
        <a:lstStyle/>
        <a:p>
          <a:endParaRPr lang="en-US"/>
        </a:p>
      </dgm:t>
    </dgm:pt>
    <dgm:pt modelId="{60561D73-AED2-4A9C-B801-212E76CFAF3E}" type="sibTrans" cxnId="{271AB11F-0B93-450F-9A26-F7005CD0E3A0}">
      <dgm:prSet/>
      <dgm:spPr/>
      <dgm:t>
        <a:bodyPr/>
        <a:lstStyle/>
        <a:p>
          <a:endParaRPr lang="en-US"/>
        </a:p>
      </dgm:t>
    </dgm:pt>
    <dgm:pt modelId="{917EC029-77D2-4894-9840-B3F1BE9BA5C5}" type="pres">
      <dgm:prSet presAssocID="{E211B373-CA91-4FCA-ABAE-D74917B65754}" presName="cycle" presStyleCnt="0">
        <dgm:presLayoutVars>
          <dgm:dir/>
          <dgm:resizeHandles val="exact"/>
        </dgm:presLayoutVars>
      </dgm:prSet>
      <dgm:spPr/>
      <dgm:t>
        <a:bodyPr/>
        <a:lstStyle/>
        <a:p>
          <a:endParaRPr lang="en-US"/>
        </a:p>
      </dgm:t>
    </dgm:pt>
    <dgm:pt modelId="{CAA246BE-26E8-477C-96FC-4F4D360B79A8}" type="pres">
      <dgm:prSet presAssocID="{5F6AA709-162D-461B-B787-6B32445A72A7}" presName="arrow" presStyleLbl="node1" presStyleIdx="0" presStyleCnt="2">
        <dgm:presLayoutVars>
          <dgm:bulletEnabled val="1"/>
        </dgm:presLayoutVars>
      </dgm:prSet>
      <dgm:spPr/>
      <dgm:t>
        <a:bodyPr/>
        <a:lstStyle/>
        <a:p>
          <a:endParaRPr lang="en-US"/>
        </a:p>
      </dgm:t>
    </dgm:pt>
    <dgm:pt modelId="{6B021B61-1E6C-485F-9F05-2765C40227D6}" type="pres">
      <dgm:prSet presAssocID="{CB31AEA8-D4C2-4AC7-8930-A504D1B766F6}" presName="arrow" presStyleLbl="node1" presStyleIdx="1" presStyleCnt="2">
        <dgm:presLayoutVars>
          <dgm:bulletEnabled val="1"/>
        </dgm:presLayoutVars>
      </dgm:prSet>
      <dgm:spPr/>
      <dgm:t>
        <a:bodyPr/>
        <a:lstStyle/>
        <a:p>
          <a:endParaRPr lang="en-US"/>
        </a:p>
      </dgm:t>
    </dgm:pt>
  </dgm:ptLst>
  <dgm:cxnLst>
    <dgm:cxn modelId="{2EFF7426-13CD-4663-BA49-13A444EFCC91}" srcId="{E211B373-CA91-4FCA-ABAE-D74917B65754}" destId="{5F6AA709-162D-461B-B787-6B32445A72A7}" srcOrd="0" destOrd="0" parTransId="{857AC997-4661-401F-8E10-B892648A5F93}" sibTransId="{0B69F00D-577B-45BE-ACDE-449F7D90C12B}"/>
    <dgm:cxn modelId="{77256850-1DB3-40A1-B7C4-16DE7932D434}" type="presOf" srcId="{CB31AEA8-D4C2-4AC7-8930-A504D1B766F6}" destId="{6B021B61-1E6C-485F-9F05-2765C40227D6}" srcOrd="0" destOrd="0" presId="urn:microsoft.com/office/officeart/2005/8/layout/arrow1"/>
    <dgm:cxn modelId="{271AB11F-0B93-450F-9A26-F7005CD0E3A0}" srcId="{E211B373-CA91-4FCA-ABAE-D74917B65754}" destId="{CB31AEA8-D4C2-4AC7-8930-A504D1B766F6}" srcOrd="1" destOrd="0" parTransId="{3F0CBEB6-EAF4-4DB2-830B-332CD673B6EF}" sibTransId="{60561D73-AED2-4A9C-B801-212E76CFAF3E}"/>
    <dgm:cxn modelId="{5BB2D6D0-EF9F-4D7F-9EB6-E3726EEE9EBD}" type="presOf" srcId="{5F6AA709-162D-461B-B787-6B32445A72A7}" destId="{CAA246BE-26E8-477C-96FC-4F4D360B79A8}" srcOrd="0" destOrd="0" presId="urn:microsoft.com/office/officeart/2005/8/layout/arrow1"/>
    <dgm:cxn modelId="{9DC3D75A-9F53-45EA-AA5A-E73DEA7242F2}" type="presOf" srcId="{E211B373-CA91-4FCA-ABAE-D74917B65754}" destId="{917EC029-77D2-4894-9840-B3F1BE9BA5C5}" srcOrd="0" destOrd="0" presId="urn:microsoft.com/office/officeart/2005/8/layout/arrow1"/>
    <dgm:cxn modelId="{D764E4A9-DA82-41F5-A455-C697852F2BED}" type="presParOf" srcId="{917EC029-77D2-4894-9840-B3F1BE9BA5C5}" destId="{CAA246BE-26E8-477C-96FC-4F4D360B79A8}" srcOrd="0" destOrd="0" presId="urn:microsoft.com/office/officeart/2005/8/layout/arrow1"/>
    <dgm:cxn modelId="{BD992850-0477-4C12-8259-D8ABD5741B5E}" type="presParOf" srcId="{917EC029-77D2-4894-9840-B3F1BE9BA5C5}" destId="{6B021B61-1E6C-485F-9F05-2765C40227D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11B373-CA91-4FCA-ABAE-D74917B65754}"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5F6AA709-162D-461B-B787-6B32445A72A7}">
      <dgm:prSet phldrT="[Text]"/>
      <dgm:spPr/>
      <dgm:t>
        <a:bodyPr/>
        <a:lstStyle/>
        <a:p>
          <a:r>
            <a:rPr lang="en-US" dirty="0" smtClean="0"/>
            <a:t>Related to my faith</a:t>
          </a:r>
          <a:endParaRPr lang="en-US" dirty="0"/>
        </a:p>
      </dgm:t>
    </dgm:pt>
    <dgm:pt modelId="{857AC997-4661-401F-8E10-B892648A5F93}" type="parTrans" cxnId="{2EFF7426-13CD-4663-BA49-13A444EFCC91}">
      <dgm:prSet/>
      <dgm:spPr/>
      <dgm:t>
        <a:bodyPr/>
        <a:lstStyle/>
        <a:p>
          <a:endParaRPr lang="en-US"/>
        </a:p>
      </dgm:t>
    </dgm:pt>
    <dgm:pt modelId="{0B69F00D-577B-45BE-ACDE-449F7D90C12B}" type="sibTrans" cxnId="{2EFF7426-13CD-4663-BA49-13A444EFCC91}">
      <dgm:prSet/>
      <dgm:spPr/>
      <dgm:t>
        <a:bodyPr/>
        <a:lstStyle/>
        <a:p>
          <a:endParaRPr lang="en-US"/>
        </a:p>
      </dgm:t>
    </dgm:pt>
    <dgm:pt modelId="{CB31AEA8-D4C2-4AC7-8930-A504D1B766F6}">
      <dgm:prSet phldrT="[Text]"/>
      <dgm:spPr/>
      <dgm:t>
        <a:bodyPr/>
        <a:lstStyle/>
        <a:p>
          <a:r>
            <a:rPr lang="en-US" dirty="0" smtClean="0"/>
            <a:t>Unrelated to my faith</a:t>
          </a:r>
          <a:endParaRPr lang="en-US" dirty="0"/>
        </a:p>
      </dgm:t>
    </dgm:pt>
    <dgm:pt modelId="{3F0CBEB6-EAF4-4DB2-830B-332CD673B6EF}" type="parTrans" cxnId="{271AB11F-0B93-450F-9A26-F7005CD0E3A0}">
      <dgm:prSet/>
      <dgm:spPr/>
      <dgm:t>
        <a:bodyPr/>
        <a:lstStyle/>
        <a:p>
          <a:endParaRPr lang="en-US"/>
        </a:p>
      </dgm:t>
    </dgm:pt>
    <dgm:pt modelId="{60561D73-AED2-4A9C-B801-212E76CFAF3E}" type="sibTrans" cxnId="{271AB11F-0B93-450F-9A26-F7005CD0E3A0}">
      <dgm:prSet/>
      <dgm:spPr/>
      <dgm:t>
        <a:bodyPr/>
        <a:lstStyle/>
        <a:p>
          <a:endParaRPr lang="en-US"/>
        </a:p>
      </dgm:t>
    </dgm:pt>
    <dgm:pt modelId="{917EC029-77D2-4894-9840-B3F1BE9BA5C5}" type="pres">
      <dgm:prSet presAssocID="{E211B373-CA91-4FCA-ABAE-D74917B65754}" presName="cycle" presStyleCnt="0">
        <dgm:presLayoutVars>
          <dgm:dir/>
          <dgm:resizeHandles val="exact"/>
        </dgm:presLayoutVars>
      </dgm:prSet>
      <dgm:spPr/>
      <dgm:t>
        <a:bodyPr/>
        <a:lstStyle/>
        <a:p>
          <a:endParaRPr lang="en-US"/>
        </a:p>
      </dgm:t>
    </dgm:pt>
    <dgm:pt modelId="{CAA246BE-26E8-477C-96FC-4F4D360B79A8}" type="pres">
      <dgm:prSet presAssocID="{5F6AA709-162D-461B-B787-6B32445A72A7}" presName="arrow" presStyleLbl="node1" presStyleIdx="0" presStyleCnt="2">
        <dgm:presLayoutVars>
          <dgm:bulletEnabled val="1"/>
        </dgm:presLayoutVars>
      </dgm:prSet>
      <dgm:spPr/>
      <dgm:t>
        <a:bodyPr/>
        <a:lstStyle/>
        <a:p>
          <a:endParaRPr lang="en-US"/>
        </a:p>
      </dgm:t>
    </dgm:pt>
    <dgm:pt modelId="{6B021B61-1E6C-485F-9F05-2765C40227D6}" type="pres">
      <dgm:prSet presAssocID="{CB31AEA8-D4C2-4AC7-8930-A504D1B766F6}" presName="arrow" presStyleLbl="node1" presStyleIdx="1" presStyleCnt="2">
        <dgm:presLayoutVars>
          <dgm:bulletEnabled val="1"/>
        </dgm:presLayoutVars>
      </dgm:prSet>
      <dgm:spPr/>
      <dgm:t>
        <a:bodyPr/>
        <a:lstStyle/>
        <a:p>
          <a:endParaRPr lang="en-US"/>
        </a:p>
      </dgm:t>
    </dgm:pt>
  </dgm:ptLst>
  <dgm:cxnLst>
    <dgm:cxn modelId="{63573854-85A8-462A-ABFB-755E781C1FAC}" type="presOf" srcId="{5F6AA709-162D-461B-B787-6B32445A72A7}" destId="{CAA246BE-26E8-477C-96FC-4F4D360B79A8}" srcOrd="0" destOrd="0" presId="urn:microsoft.com/office/officeart/2005/8/layout/arrow1"/>
    <dgm:cxn modelId="{DC8B3328-B063-4D16-AD99-EE23A6CCB103}" type="presOf" srcId="{E211B373-CA91-4FCA-ABAE-D74917B65754}" destId="{917EC029-77D2-4894-9840-B3F1BE9BA5C5}" srcOrd="0" destOrd="0" presId="urn:microsoft.com/office/officeart/2005/8/layout/arrow1"/>
    <dgm:cxn modelId="{2EFF7426-13CD-4663-BA49-13A444EFCC91}" srcId="{E211B373-CA91-4FCA-ABAE-D74917B65754}" destId="{5F6AA709-162D-461B-B787-6B32445A72A7}" srcOrd="0" destOrd="0" parTransId="{857AC997-4661-401F-8E10-B892648A5F93}" sibTransId="{0B69F00D-577B-45BE-ACDE-449F7D90C12B}"/>
    <dgm:cxn modelId="{271AB11F-0B93-450F-9A26-F7005CD0E3A0}" srcId="{E211B373-CA91-4FCA-ABAE-D74917B65754}" destId="{CB31AEA8-D4C2-4AC7-8930-A504D1B766F6}" srcOrd="1" destOrd="0" parTransId="{3F0CBEB6-EAF4-4DB2-830B-332CD673B6EF}" sibTransId="{60561D73-AED2-4A9C-B801-212E76CFAF3E}"/>
    <dgm:cxn modelId="{2E5C24DB-71ED-493A-AE36-34F5B02ACA29}" type="presOf" srcId="{CB31AEA8-D4C2-4AC7-8930-A504D1B766F6}" destId="{6B021B61-1E6C-485F-9F05-2765C40227D6}" srcOrd="0" destOrd="0" presId="urn:microsoft.com/office/officeart/2005/8/layout/arrow1"/>
    <dgm:cxn modelId="{996C204E-47D7-40B5-8F1B-94A40DD9054D}" type="presParOf" srcId="{917EC029-77D2-4894-9840-B3F1BE9BA5C5}" destId="{CAA246BE-26E8-477C-96FC-4F4D360B79A8}" srcOrd="0" destOrd="0" presId="urn:microsoft.com/office/officeart/2005/8/layout/arrow1"/>
    <dgm:cxn modelId="{88F05AD3-1CF6-4ACC-B976-EF91C3296E06}" type="presParOf" srcId="{917EC029-77D2-4894-9840-B3F1BE9BA5C5}" destId="{6B021B61-1E6C-485F-9F05-2765C40227D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11B373-CA91-4FCA-ABAE-D74917B65754}"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5F6AA709-162D-461B-B787-6B32445A72A7}">
      <dgm:prSet phldrT="[Text]"/>
      <dgm:spPr/>
      <dgm:t>
        <a:bodyPr/>
        <a:lstStyle/>
        <a:p>
          <a:r>
            <a:rPr lang="en-US" dirty="0" smtClean="0"/>
            <a:t>The root of all evil</a:t>
          </a:r>
          <a:endParaRPr lang="en-US" dirty="0"/>
        </a:p>
      </dgm:t>
    </dgm:pt>
    <dgm:pt modelId="{857AC997-4661-401F-8E10-B892648A5F93}" type="parTrans" cxnId="{2EFF7426-13CD-4663-BA49-13A444EFCC91}">
      <dgm:prSet/>
      <dgm:spPr/>
      <dgm:t>
        <a:bodyPr/>
        <a:lstStyle/>
        <a:p>
          <a:endParaRPr lang="en-US"/>
        </a:p>
      </dgm:t>
    </dgm:pt>
    <dgm:pt modelId="{0B69F00D-577B-45BE-ACDE-449F7D90C12B}" type="sibTrans" cxnId="{2EFF7426-13CD-4663-BA49-13A444EFCC91}">
      <dgm:prSet/>
      <dgm:spPr/>
      <dgm:t>
        <a:bodyPr/>
        <a:lstStyle/>
        <a:p>
          <a:endParaRPr lang="en-US"/>
        </a:p>
      </dgm:t>
    </dgm:pt>
    <dgm:pt modelId="{CB31AEA8-D4C2-4AC7-8930-A504D1B766F6}">
      <dgm:prSet phldrT="[Text]"/>
      <dgm:spPr/>
      <dgm:t>
        <a:bodyPr/>
        <a:lstStyle/>
        <a:p>
          <a:r>
            <a:rPr lang="en-US" dirty="0" smtClean="0"/>
            <a:t>A tool for good</a:t>
          </a:r>
          <a:endParaRPr lang="en-US" dirty="0"/>
        </a:p>
      </dgm:t>
    </dgm:pt>
    <dgm:pt modelId="{3F0CBEB6-EAF4-4DB2-830B-332CD673B6EF}" type="parTrans" cxnId="{271AB11F-0B93-450F-9A26-F7005CD0E3A0}">
      <dgm:prSet/>
      <dgm:spPr/>
      <dgm:t>
        <a:bodyPr/>
        <a:lstStyle/>
        <a:p>
          <a:endParaRPr lang="en-US"/>
        </a:p>
      </dgm:t>
    </dgm:pt>
    <dgm:pt modelId="{60561D73-AED2-4A9C-B801-212E76CFAF3E}" type="sibTrans" cxnId="{271AB11F-0B93-450F-9A26-F7005CD0E3A0}">
      <dgm:prSet/>
      <dgm:spPr/>
      <dgm:t>
        <a:bodyPr/>
        <a:lstStyle/>
        <a:p>
          <a:endParaRPr lang="en-US"/>
        </a:p>
      </dgm:t>
    </dgm:pt>
    <dgm:pt modelId="{917EC029-77D2-4894-9840-B3F1BE9BA5C5}" type="pres">
      <dgm:prSet presAssocID="{E211B373-CA91-4FCA-ABAE-D74917B65754}" presName="cycle" presStyleCnt="0">
        <dgm:presLayoutVars>
          <dgm:dir/>
          <dgm:resizeHandles val="exact"/>
        </dgm:presLayoutVars>
      </dgm:prSet>
      <dgm:spPr/>
      <dgm:t>
        <a:bodyPr/>
        <a:lstStyle/>
        <a:p>
          <a:endParaRPr lang="en-US"/>
        </a:p>
      </dgm:t>
    </dgm:pt>
    <dgm:pt modelId="{CAA246BE-26E8-477C-96FC-4F4D360B79A8}" type="pres">
      <dgm:prSet presAssocID="{5F6AA709-162D-461B-B787-6B32445A72A7}" presName="arrow" presStyleLbl="node1" presStyleIdx="0" presStyleCnt="2">
        <dgm:presLayoutVars>
          <dgm:bulletEnabled val="1"/>
        </dgm:presLayoutVars>
      </dgm:prSet>
      <dgm:spPr/>
      <dgm:t>
        <a:bodyPr/>
        <a:lstStyle/>
        <a:p>
          <a:endParaRPr lang="en-US"/>
        </a:p>
      </dgm:t>
    </dgm:pt>
    <dgm:pt modelId="{6B021B61-1E6C-485F-9F05-2765C40227D6}" type="pres">
      <dgm:prSet presAssocID="{CB31AEA8-D4C2-4AC7-8930-A504D1B766F6}" presName="arrow" presStyleLbl="node1" presStyleIdx="1" presStyleCnt="2">
        <dgm:presLayoutVars>
          <dgm:bulletEnabled val="1"/>
        </dgm:presLayoutVars>
      </dgm:prSet>
      <dgm:spPr/>
      <dgm:t>
        <a:bodyPr/>
        <a:lstStyle/>
        <a:p>
          <a:endParaRPr lang="en-US"/>
        </a:p>
      </dgm:t>
    </dgm:pt>
  </dgm:ptLst>
  <dgm:cxnLst>
    <dgm:cxn modelId="{2EFF7426-13CD-4663-BA49-13A444EFCC91}" srcId="{E211B373-CA91-4FCA-ABAE-D74917B65754}" destId="{5F6AA709-162D-461B-B787-6B32445A72A7}" srcOrd="0" destOrd="0" parTransId="{857AC997-4661-401F-8E10-B892648A5F93}" sibTransId="{0B69F00D-577B-45BE-ACDE-449F7D90C12B}"/>
    <dgm:cxn modelId="{48203AED-E0BB-41DA-B5A6-CAA6F6FFBA81}" type="presOf" srcId="{E211B373-CA91-4FCA-ABAE-D74917B65754}" destId="{917EC029-77D2-4894-9840-B3F1BE9BA5C5}" srcOrd="0" destOrd="0" presId="urn:microsoft.com/office/officeart/2005/8/layout/arrow1"/>
    <dgm:cxn modelId="{9955114A-00EB-4A24-9838-B3ED7202EB3F}" type="presOf" srcId="{CB31AEA8-D4C2-4AC7-8930-A504D1B766F6}" destId="{6B021B61-1E6C-485F-9F05-2765C40227D6}" srcOrd="0" destOrd="0" presId="urn:microsoft.com/office/officeart/2005/8/layout/arrow1"/>
    <dgm:cxn modelId="{271AB11F-0B93-450F-9A26-F7005CD0E3A0}" srcId="{E211B373-CA91-4FCA-ABAE-D74917B65754}" destId="{CB31AEA8-D4C2-4AC7-8930-A504D1B766F6}" srcOrd="1" destOrd="0" parTransId="{3F0CBEB6-EAF4-4DB2-830B-332CD673B6EF}" sibTransId="{60561D73-AED2-4A9C-B801-212E76CFAF3E}"/>
    <dgm:cxn modelId="{FDFB8323-2568-4D63-B2FE-F21682C0CA32}" type="presOf" srcId="{5F6AA709-162D-461B-B787-6B32445A72A7}" destId="{CAA246BE-26E8-477C-96FC-4F4D360B79A8}" srcOrd="0" destOrd="0" presId="urn:microsoft.com/office/officeart/2005/8/layout/arrow1"/>
    <dgm:cxn modelId="{D474F58C-ACD8-44B3-9AD2-0169563BEC1C}" type="presParOf" srcId="{917EC029-77D2-4894-9840-B3F1BE9BA5C5}" destId="{CAA246BE-26E8-477C-96FC-4F4D360B79A8}" srcOrd="0" destOrd="0" presId="urn:microsoft.com/office/officeart/2005/8/layout/arrow1"/>
    <dgm:cxn modelId="{88C744E5-D33A-4A79-AC53-64498C69E7FD}" type="presParOf" srcId="{917EC029-77D2-4894-9840-B3F1BE9BA5C5}" destId="{6B021B61-1E6C-485F-9F05-2765C40227D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11B373-CA91-4FCA-ABAE-D74917B65754}"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5F6AA709-162D-461B-B787-6B32445A72A7}">
      <dgm:prSet phldrT="[Text]"/>
      <dgm:spPr/>
      <dgm:t>
        <a:bodyPr/>
        <a:lstStyle/>
        <a:p>
          <a:r>
            <a:rPr lang="en-US" dirty="0" smtClean="0"/>
            <a:t>Connected to things of value</a:t>
          </a:r>
          <a:endParaRPr lang="en-US" dirty="0"/>
        </a:p>
      </dgm:t>
    </dgm:pt>
    <dgm:pt modelId="{857AC997-4661-401F-8E10-B892648A5F93}" type="parTrans" cxnId="{2EFF7426-13CD-4663-BA49-13A444EFCC91}">
      <dgm:prSet/>
      <dgm:spPr/>
      <dgm:t>
        <a:bodyPr/>
        <a:lstStyle/>
        <a:p>
          <a:endParaRPr lang="en-US"/>
        </a:p>
      </dgm:t>
    </dgm:pt>
    <dgm:pt modelId="{0B69F00D-577B-45BE-ACDE-449F7D90C12B}" type="sibTrans" cxnId="{2EFF7426-13CD-4663-BA49-13A444EFCC91}">
      <dgm:prSet/>
      <dgm:spPr/>
      <dgm:t>
        <a:bodyPr/>
        <a:lstStyle/>
        <a:p>
          <a:endParaRPr lang="en-US"/>
        </a:p>
      </dgm:t>
    </dgm:pt>
    <dgm:pt modelId="{CB31AEA8-D4C2-4AC7-8930-A504D1B766F6}">
      <dgm:prSet phldrT="[Text]"/>
      <dgm:spPr/>
      <dgm:t>
        <a:bodyPr/>
        <a:lstStyle/>
        <a:p>
          <a:r>
            <a:rPr lang="en-US" dirty="0" smtClean="0"/>
            <a:t>Disconnected from what’s real</a:t>
          </a:r>
          <a:endParaRPr lang="en-US" dirty="0"/>
        </a:p>
      </dgm:t>
    </dgm:pt>
    <dgm:pt modelId="{3F0CBEB6-EAF4-4DB2-830B-332CD673B6EF}" type="parTrans" cxnId="{271AB11F-0B93-450F-9A26-F7005CD0E3A0}">
      <dgm:prSet/>
      <dgm:spPr/>
      <dgm:t>
        <a:bodyPr/>
        <a:lstStyle/>
        <a:p>
          <a:endParaRPr lang="en-US"/>
        </a:p>
      </dgm:t>
    </dgm:pt>
    <dgm:pt modelId="{60561D73-AED2-4A9C-B801-212E76CFAF3E}" type="sibTrans" cxnId="{271AB11F-0B93-450F-9A26-F7005CD0E3A0}">
      <dgm:prSet/>
      <dgm:spPr/>
      <dgm:t>
        <a:bodyPr/>
        <a:lstStyle/>
        <a:p>
          <a:endParaRPr lang="en-US"/>
        </a:p>
      </dgm:t>
    </dgm:pt>
    <dgm:pt modelId="{917EC029-77D2-4894-9840-B3F1BE9BA5C5}" type="pres">
      <dgm:prSet presAssocID="{E211B373-CA91-4FCA-ABAE-D74917B65754}" presName="cycle" presStyleCnt="0">
        <dgm:presLayoutVars>
          <dgm:dir/>
          <dgm:resizeHandles val="exact"/>
        </dgm:presLayoutVars>
      </dgm:prSet>
      <dgm:spPr/>
      <dgm:t>
        <a:bodyPr/>
        <a:lstStyle/>
        <a:p>
          <a:endParaRPr lang="en-US"/>
        </a:p>
      </dgm:t>
    </dgm:pt>
    <dgm:pt modelId="{CAA246BE-26E8-477C-96FC-4F4D360B79A8}" type="pres">
      <dgm:prSet presAssocID="{5F6AA709-162D-461B-B787-6B32445A72A7}" presName="arrow" presStyleLbl="node1" presStyleIdx="0" presStyleCnt="2">
        <dgm:presLayoutVars>
          <dgm:bulletEnabled val="1"/>
        </dgm:presLayoutVars>
      </dgm:prSet>
      <dgm:spPr/>
      <dgm:t>
        <a:bodyPr/>
        <a:lstStyle/>
        <a:p>
          <a:endParaRPr lang="en-US"/>
        </a:p>
      </dgm:t>
    </dgm:pt>
    <dgm:pt modelId="{6B021B61-1E6C-485F-9F05-2765C40227D6}" type="pres">
      <dgm:prSet presAssocID="{CB31AEA8-D4C2-4AC7-8930-A504D1B766F6}" presName="arrow" presStyleLbl="node1" presStyleIdx="1" presStyleCnt="2">
        <dgm:presLayoutVars>
          <dgm:bulletEnabled val="1"/>
        </dgm:presLayoutVars>
      </dgm:prSet>
      <dgm:spPr/>
      <dgm:t>
        <a:bodyPr/>
        <a:lstStyle/>
        <a:p>
          <a:endParaRPr lang="en-US"/>
        </a:p>
      </dgm:t>
    </dgm:pt>
  </dgm:ptLst>
  <dgm:cxnLst>
    <dgm:cxn modelId="{79993B9C-1D7F-4BA8-8FAE-39CB38586186}" type="presOf" srcId="{E211B373-CA91-4FCA-ABAE-D74917B65754}" destId="{917EC029-77D2-4894-9840-B3F1BE9BA5C5}" srcOrd="0" destOrd="0" presId="urn:microsoft.com/office/officeart/2005/8/layout/arrow1"/>
    <dgm:cxn modelId="{2EFF7426-13CD-4663-BA49-13A444EFCC91}" srcId="{E211B373-CA91-4FCA-ABAE-D74917B65754}" destId="{5F6AA709-162D-461B-B787-6B32445A72A7}" srcOrd="0" destOrd="0" parTransId="{857AC997-4661-401F-8E10-B892648A5F93}" sibTransId="{0B69F00D-577B-45BE-ACDE-449F7D90C12B}"/>
    <dgm:cxn modelId="{C24EE304-796B-42E4-8A16-24BFBEB92FCF}" type="presOf" srcId="{5F6AA709-162D-461B-B787-6B32445A72A7}" destId="{CAA246BE-26E8-477C-96FC-4F4D360B79A8}" srcOrd="0" destOrd="0" presId="urn:microsoft.com/office/officeart/2005/8/layout/arrow1"/>
    <dgm:cxn modelId="{271AB11F-0B93-450F-9A26-F7005CD0E3A0}" srcId="{E211B373-CA91-4FCA-ABAE-D74917B65754}" destId="{CB31AEA8-D4C2-4AC7-8930-A504D1B766F6}" srcOrd="1" destOrd="0" parTransId="{3F0CBEB6-EAF4-4DB2-830B-332CD673B6EF}" sibTransId="{60561D73-AED2-4A9C-B801-212E76CFAF3E}"/>
    <dgm:cxn modelId="{1E8A7038-9853-40C0-ADAB-22C74578E39D}" type="presOf" srcId="{CB31AEA8-D4C2-4AC7-8930-A504D1B766F6}" destId="{6B021B61-1E6C-485F-9F05-2765C40227D6}" srcOrd="0" destOrd="0" presId="urn:microsoft.com/office/officeart/2005/8/layout/arrow1"/>
    <dgm:cxn modelId="{439121CC-06B8-4343-A4DD-B16DABB63E98}" type="presParOf" srcId="{917EC029-77D2-4894-9840-B3F1BE9BA5C5}" destId="{CAA246BE-26E8-477C-96FC-4F4D360B79A8}" srcOrd="0" destOrd="0" presId="urn:microsoft.com/office/officeart/2005/8/layout/arrow1"/>
    <dgm:cxn modelId="{A8237314-A6E1-4A1A-8A71-078842E3C4F3}" type="presParOf" srcId="{917EC029-77D2-4894-9840-B3F1BE9BA5C5}" destId="{6B021B61-1E6C-485F-9F05-2765C40227D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11B373-CA91-4FCA-ABAE-D74917B65754}"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5F6AA709-162D-461B-B787-6B32445A72A7}">
      <dgm:prSet phldrT="[Text]"/>
      <dgm:spPr/>
      <dgm:t>
        <a:bodyPr/>
        <a:lstStyle/>
        <a:p>
          <a:r>
            <a:rPr lang="en-US" dirty="0" smtClean="0"/>
            <a:t>Necessary in Church</a:t>
          </a:r>
          <a:endParaRPr lang="en-US" dirty="0"/>
        </a:p>
      </dgm:t>
    </dgm:pt>
    <dgm:pt modelId="{857AC997-4661-401F-8E10-B892648A5F93}" type="parTrans" cxnId="{2EFF7426-13CD-4663-BA49-13A444EFCC91}">
      <dgm:prSet/>
      <dgm:spPr/>
      <dgm:t>
        <a:bodyPr/>
        <a:lstStyle/>
        <a:p>
          <a:endParaRPr lang="en-US"/>
        </a:p>
      </dgm:t>
    </dgm:pt>
    <dgm:pt modelId="{0B69F00D-577B-45BE-ACDE-449F7D90C12B}" type="sibTrans" cxnId="{2EFF7426-13CD-4663-BA49-13A444EFCC91}">
      <dgm:prSet/>
      <dgm:spPr/>
      <dgm:t>
        <a:bodyPr/>
        <a:lstStyle/>
        <a:p>
          <a:endParaRPr lang="en-US"/>
        </a:p>
      </dgm:t>
    </dgm:pt>
    <dgm:pt modelId="{CB31AEA8-D4C2-4AC7-8930-A504D1B766F6}">
      <dgm:prSet phldrT="[Text]"/>
      <dgm:spPr/>
      <dgm:t>
        <a:bodyPr/>
        <a:lstStyle/>
        <a:p>
          <a:r>
            <a:rPr lang="en-US" dirty="0" smtClean="0"/>
            <a:t>Better left outside the church</a:t>
          </a:r>
          <a:endParaRPr lang="en-US" dirty="0"/>
        </a:p>
      </dgm:t>
    </dgm:pt>
    <dgm:pt modelId="{3F0CBEB6-EAF4-4DB2-830B-332CD673B6EF}" type="parTrans" cxnId="{271AB11F-0B93-450F-9A26-F7005CD0E3A0}">
      <dgm:prSet/>
      <dgm:spPr/>
      <dgm:t>
        <a:bodyPr/>
        <a:lstStyle/>
        <a:p>
          <a:endParaRPr lang="en-US"/>
        </a:p>
      </dgm:t>
    </dgm:pt>
    <dgm:pt modelId="{60561D73-AED2-4A9C-B801-212E76CFAF3E}" type="sibTrans" cxnId="{271AB11F-0B93-450F-9A26-F7005CD0E3A0}">
      <dgm:prSet/>
      <dgm:spPr/>
      <dgm:t>
        <a:bodyPr/>
        <a:lstStyle/>
        <a:p>
          <a:endParaRPr lang="en-US"/>
        </a:p>
      </dgm:t>
    </dgm:pt>
    <dgm:pt modelId="{917EC029-77D2-4894-9840-B3F1BE9BA5C5}" type="pres">
      <dgm:prSet presAssocID="{E211B373-CA91-4FCA-ABAE-D74917B65754}" presName="cycle" presStyleCnt="0">
        <dgm:presLayoutVars>
          <dgm:dir/>
          <dgm:resizeHandles val="exact"/>
        </dgm:presLayoutVars>
      </dgm:prSet>
      <dgm:spPr/>
      <dgm:t>
        <a:bodyPr/>
        <a:lstStyle/>
        <a:p>
          <a:endParaRPr lang="en-US"/>
        </a:p>
      </dgm:t>
    </dgm:pt>
    <dgm:pt modelId="{CAA246BE-26E8-477C-96FC-4F4D360B79A8}" type="pres">
      <dgm:prSet presAssocID="{5F6AA709-162D-461B-B787-6B32445A72A7}" presName="arrow" presStyleLbl="node1" presStyleIdx="0" presStyleCnt="2">
        <dgm:presLayoutVars>
          <dgm:bulletEnabled val="1"/>
        </dgm:presLayoutVars>
      </dgm:prSet>
      <dgm:spPr/>
      <dgm:t>
        <a:bodyPr/>
        <a:lstStyle/>
        <a:p>
          <a:endParaRPr lang="en-US"/>
        </a:p>
      </dgm:t>
    </dgm:pt>
    <dgm:pt modelId="{6B021B61-1E6C-485F-9F05-2765C40227D6}" type="pres">
      <dgm:prSet presAssocID="{CB31AEA8-D4C2-4AC7-8930-A504D1B766F6}" presName="arrow" presStyleLbl="node1" presStyleIdx="1" presStyleCnt="2">
        <dgm:presLayoutVars>
          <dgm:bulletEnabled val="1"/>
        </dgm:presLayoutVars>
      </dgm:prSet>
      <dgm:spPr/>
      <dgm:t>
        <a:bodyPr/>
        <a:lstStyle/>
        <a:p>
          <a:endParaRPr lang="en-US"/>
        </a:p>
      </dgm:t>
    </dgm:pt>
  </dgm:ptLst>
  <dgm:cxnLst>
    <dgm:cxn modelId="{2EFF7426-13CD-4663-BA49-13A444EFCC91}" srcId="{E211B373-CA91-4FCA-ABAE-D74917B65754}" destId="{5F6AA709-162D-461B-B787-6B32445A72A7}" srcOrd="0" destOrd="0" parTransId="{857AC997-4661-401F-8E10-B892648A5F93}" sibTransId="{0B69F00D-577B-45BE-ACDE-449F7D90C12B}"/>
    <dgm:cxn modelId="{A51300D3-7401-443F-B405-E39EEE5F9EAC}" type="presOf" srcId="{CB31AEA8-D4C2-4AC7-8930-A504D1B766F6}" destId="{6B021B61-1E6C-485F-9F05-2765C40227D6}" srcOrd="0" destOrd="0" presId="urn:microsoft.com/office/officeart/2005/8/layout/arrow1"/>
    <dgm:cxn modelId="{271AB11F-0B93-450F-9A26-F7005CD0E3A0}" srcId="{E211B373-CA91-4FCA-ABAE-D74917B65754}" destId="{CB31AEA8-D4C2-4AC7-8930-A504D1B766F6}" srcOrd="1" destOrd="0" parTransId="{3F0CBEB6-EAF4-4DB2-830B-332CD673B6EF}" sibTransId="{60561D73-AED2-4A9C-B801-212E76CFAF3E}"/>
    <dgm:cxn modelId="{6284DF04-2353-41B4-92AE-6598E8ED87D2}" type="presOf" srcId="{5F6AA709-162D-461B-B787-6B32445A72A7}" destId="{CAA246BE-26E8-477C-96FC-4F4D360B79A8}" srcOrd="0" destOrd="0" presId="urn:microsoft.com/office/officeart/2005/8/layout/arrow1"/>
    <dgm:cxn modelId="{4B440680-7D54-4C9D-B6FA-CA99ABA2A05B}" type="presOf" srcId="{E211B373-CA91-4FCA-ABAE-D74917B65754}" destId="{917EC029-77D2-4894-9840-B3F1BE9BA5C5}" srcOrd="0" destOrd="0" presId="urn:microsoft.com/office/officeart/2005/8/layout/arrow1"/>
    <dgm:cxn modelId="{E390F953-4C88-4CF2-A71D-25033DA78ADB}" type="presParOf" srcId="{917EC029-77D2-4894-9840-B3F1BE9BA5C5}" destId="{CAA246BE-26E8-477C-96FC-4F4D360B79A8}" srcOrd="0" destOrd="0" presId="urn:microsoft.com/office/officeart/2005/8/layout/arrow1"/>
    <dgm:cxn modelId="{18788F04-7348-4E49-815E-53E3D5159921}" type="presParOf" srcId="{917EC029-77D2-4894-9840-B3F1BE9BA5C5}" destId="{6B021B61-1E6C-485F-9F05-2765C40227D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11B373-CA91-4FCA-ABAE-D74917B65754}"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5F6AA709-162D-461B-B787-6B32445A72A7}">
      <dgm:prSet phldrT="[Text]"/>
      <dgm:spPr/>
      <dgm:t>
        <a:bodyPr/>
        <a:lstStyle/>
        <a:p>
          <a:r>
            <a:rPr lang="en-US" dirty="0" smtClean="0"/>
            <a:t>Happy to talk about money</a:t>
          </a:r>
          <a:endParaRPr lang="en-US" dirty="0"/>
        </a:p>
      </dgm:t>
    </dgm:pt>
    <dgm:pt modelId="{857AC997-4661-401F-8E10-B892648A5F93}" type="parTrans" cxnId="{2EFF7426-13CD-4663-BA49-13A444EFCC91}">
      <dgm:prSet/>
      <dgm:spPr/>
      <dgm:t>
        <a:bodyPr/>
        <a:lstStyle/>
        <a:p>
          <a:endParaRPr lang="en-US"/>
        </a:p>
      </dgm:t>
    </dgm:pt>
    <dgm:pt modelId="{0B69F00D-577B-45BE-ACDE-449F7D90C12B}" type="sibTrans" cxnId="{2EFF7426-13CD-4663-BA49-13A444EFCC91}">
      <dgm:prSet/>
      <dgm:spPr/>
      <dgm:t>
        <a:bodyPr/>
        <a:lstStyle/>
        <a:p>
          <a:endParaRPr lang="en-US"/>
        </a:p>
      </dgm:t>
    </dgm:pt>
    <dgm:pt modelId="{CB31AEA8-D4C2-4AC7-8930-A504D1B766F6}">
      <dgm:prSet phldrT="[Text]"/>
      <dgm:spPr/>
      <dgm:t>
        <a:bodyPr/>
        <a:lstStyle/>
        <a:p>
          <a:r>
            <a:rPr lang="en-US" dirty="0" smtClean="0"/>
            <a:t>Unhappy to talk about money</a:t>
          </a:r>
          <a:endParaRPr lang="en-US" dirty="0"/>
        </a:p>
      </dgm:t>
    </dgm:pt>
    <dgm:pt modelId="{3F0CBEB6-EAF4-4DB2-830B-332CD673B6EF}" type="parTrans" cxnId="{271AB11F-0B93-450F-9A26-F7005CD0E3A0}">
      <dgm:prSet/>
      <dgm:spPr/>
      <dgm:t>
        <a:bodyPr/>
        <a:lstStyle/>
        <a:p>
          <a:endParaRPr lang="en-US"/>
        </a:p>
      </dgm:t>
    </dgm:pt>
    <dgm:pt modelId="{60561D73-AED2-4A9C-B801-212E76CFAF3E}" type="sibTrans" cxnId="{271AB11F-0B93-450F-9A26-F7005CD0E3A0}">
      <dgm:prSet/>
      <dgm:spPr/>
      <dgm:t>
        <a:bodyPr/>
        <a:lstStyle/>
        <a:p>
          <a:endParaRPr lang="en-US"/>
        </a:p>
      </dgm:t>
    </dgm:pt>
    <dgm:pt modelId="{917EC029-77D2-4894-9840-B3F1BE9BA5C5}" type="pres">
      <dgm:prSet presAssocID="{E211B373-CA91-4FCA-ABAE-D74917B65754}" presName="cycle" presStyleCnt="0">
        <dgm:presLayoutVars>
          <dgm:dir/>
          <dgm:resizeHandles val="exact"/>
        </dgm:presLayoutVars>
      </dgm:prSet>
      <dgm:spPr/>
      <dgm:t>
        <a:bodyPr/>
        <a:lstStyle/>
        <a:p>
          <a:endParaRPr lang="en-US"/>
        </a:p>
      </dgm:t>
    </dgm:pt>
    <dgm:pt modelId="{CAA246BE-26E8-477C-96FC-4F4D360B79A8}" type="pres">
      <dgm:prSet presAssocID="{5F6AA709-162D-461B-B787-6B32445A72A7}" presName="arrow" presStyleLbl="node1" presStyleIdx="0" presStyleCnt="2">
        <dgm:presLayoutVars>
          <dgm:bulletEnabled val="1"/>
        </dgm:presLayoutVars>
      </dgm:prSet>
      <dgm:spPr/>
      <dgm:t>
        <a:bodyPr/>
        <a:lstStyle/>
        <a:p>
          <a:endParaRPr lang="en-US"/>
        </a:p>
      </dgm:t>
    </dgm:pt>
    <dgm:pt modelId="{6B021B61-1E6C-485F-9F05-2765C40227D6}" type="pres">
      <dgm:prSet presAssocID="{CB31AEA8-D4C2-4AC7-8930-A504D1B766F6}" presName="arrow" presStyleLbl="node1" presStyleIdx="1" presStyleCnt="2">
        <dgm:presLayoutVars>
          <dgm:bulletEnabled val="1"/>
        </dgm:presLayoutVars>
      </dgm:prSet>
      <dgm:spPr/>
      <dgm:t>
        <a:bodyPr/>
        <a:lstStyle/>
        <a:p>
          <a:endParaRPr lang="en-US"/>
        </a:p>
      </dgm:t>
    </dgm:pt>
  </dgm:ptLst>
  <dgm:cxnLst>
    <dgm:cxn modelId="{2EFF7426-13CD-4663-BA49-13A444EFCC91}" srcId="{E211B373-CA91-4FCA-ABAE-D74917B65754}" destId="{5F6AA709-162D-461B-B787-6B32445A72A7}" srcOrd="0" destOrd="0" parTransId="{857AC997-4661-401F-8E10-B892648A5F93}" sibTransId="{0B69F00D-577B-45BE-ACDE-449F7D90C12B}"/>
    <dgm:cxn modelId="{A4AD75C9-AD91-4D28-B4FF-935FA5376C51}" type="presOf" srcId="{E211B373-CA91-4FCA-ABAE-D74917B65754}" destId="{917EC029-77D2-4894-9840-B3F1BE9BA5C5}" srcOrd="0" destOrd="0" presId="urn:microsoft.com/office/officeart/2005/8/layout/arrow1"/>
    <dgm:cxn modelId="{271AB11F-0B93-450F-9A26-F7005CD0E3A0}" srcId="{E211B373-CA91-4FCA-ABAE-D74917B65754}" destId="{CB31AEA8-D4C2-4AC7-8930-A504D1B766F6}" srcOrd="1" destOrd="0" parTransId="{3F0CBEB6-EAF4-4DB2-830B-332CD673B6EF}" sibTransId="{60561D73-AED2-4A9C-B801-212E76CFAF3E}"/>
    <dgm:cxn modelId="{2EF7A0AF-5909-40ED-9375-A93E607FFB20}" type="presOf" srcId="{CB31AEA8-D4C2-4AC7-8930-A504D1B766F6}" destId="{6B021B61-1E6C-485F-9F05-2765C40227D6}" srcOrd="0" destOrd="0" presId="urn:microsoft.com/office/officeart/2005/8/layout/arrow1"/>
    <dgm:cxn modelId="{208C23F6-959C-4643-A834-5E65671BFB94}" type="presOf" srcId="{5F6AA709-162D-461B-B787-6B32445A72A7}" destId="{CAA246BE-26E8-477C-96FC-4F4D360B79A8}" srcOrd="0" destOrd="0" presId="urn:microsoft.com/office/officeart/2005/8/layout/arrow1"/>
    <dgm:cxn modelId="{7BCE7886-8EE4-46D3-9CAE-0221BDD61AA3}" type="presParOf" srcId="{917EC029-77D2-4894-9840-B3F1BE9BA5C5}" destId="{CAA246BE-26E8-477C-96FC-4F4D360B79A8}" srcOrd="0" destOrd="0" presId="urn:microsoft.com/office/officeart/2005/8/layout/arrow1"/>
    <dgm:cxn modelId="{6C2BDAE8-779F-4FC5-AE63-8C52B3669B0D}" type="presParOf" srcId="{917EC029-77D2-4894-9840-B3F1BE9BA5C5}" destId="{6B021B61-1E6C-485F-9F05-2765C40227D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11B373-CA91-4FCA-ABAE-D74917B65754}"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5F6AA709-162D-461B-B787-6B32445A72A7}">
      <dgm:prSet phldrT="[Text]"/>
      <dgm:spPr/>
      <dgm:t>
        <a:bodyPr/>
        <a:lstStyle/>
        <a:p>
          <a:r>
            <a:rPr lang="en-US" dirty="0" smtClean="0"/>
            <a:t>Generous with Money</a:t>
          </a:r>
          <a:endParaRPr lang="en-US" dirty="0"/>
        </a:p>
      </dgm:t>
    </dgm:pt>
    <dgm:pt modelId="{857AC997-4661-401F-8E10-B892648A5F93}" type="parTrans" cxnId="{2EFF7426-13CD-4663-BA49-13A444EFCC91}">
      <dgm:prSet/>
      <dgm:spPr/>
      <dgm:t>
        <a:bodyPr/>
        <a:lstStyle/>
        <a:p>
          <a:endParaRPr lang="en-US"/>
        </a:p>
      </dgm:t>
    </dgm:pt>
    <dgm:pt modelId="{0B69F00D-577B-45BE-ACDE-449F7D90C12B}" type="sibTrans" cxnId="{2EFF7426-13CD-4663-BA49-13A444EFCC91}">
      <dgm:prSet/>
      <dgm:spPr/>
      <dgm:t>
        <a:bodyPr/>
        <a:lstStyle/>
        <a:p>
          <a:endParaRPr lang="en-US"/>
        </a:p>
      </dgm:t>
    </dgm:pt>
    <dgm:pt modelId="{CB31AEA8-D4C2-4AC7-8930-A504D1B766F6}">
      <dgm:prSet phldrT="[Text]"/>
      <dgm:spPr/>
      <dgm:t>
        <a:bodyPr/>
        <a:lstStyle/>
        <a:p>
          <a:r>
            <a:rPr lang="en-US" dirty="0" smtClean="0"/>
            <a:t>Miserly with money</a:t>
          </a:r>
          <a:endParaRPr lang="en-US" dirty="0"/>
        </a:p>
      </dgm:t>
    </dgm:pt>
    <dgm:pt modelId="{3F0CBEB6-EAF4-4DB2-830B-332CD673B6EF}" type="parTrans" cxnId="{271AB11F-0B93-450F-9A26-F7005CD0E3A0}">
      <dgm:prSet/>
      <dgm:spPr/>
      <dgm:t>
        <a:bodyPr/>
        <a:lstStyle/>
        <a:p>
          <a:endParaRPr lang="en-US"/>
        </a:p>
      </dgm:t>
    </dgm:pt>
    <dgm:pt modelId="{60561D73-AED2-4A9C-B801-212E76CFAF3E}" type="sibTrans" cxnId="{271AB11F-0B93-450F-9A26-F7005CD0E3A0}">
      <dgm:prSet/>
      <dgm:spPr/>
      <dgm:t>
        <a:bodyPr/>
        <a:lstStyle/>
        <a:p>
          <a:endParaRPr lang="en-US"/>
        </a:p>
      </dgm:t>
    </dgm:pt>
    <dgm:pt modelId="{917EC029-77D2-4894-9840-B3F1BE9BA5C5}" type="pres">
      <dgm:prSet presAssocID="{E211B373-CA91-4FCA-ABAE-D74917B65754}" presName="cycle" presStyleCnt="0">
        <dgm:presLayoutVars>
          <dgm:dir/>
          <dgm:resizeHandles val="exact"/>
        </dgm:presLayoutVars>
      </dgm:prSet>
      <dgm:spPr/>
      <dgm:t>
        <a:bodyPr/>
        <a:lstStyle/>
        <a:p>
          <a:endParaRPr lang="en-US"/>
        </a:p>
      </dgm:t>
    </dgm:pt>
    <dgm:pt modelId="{CAA246BE-26E8-477C-96FC-4F4D360B79A8}" type="pres">
      <dgm:prSet presAssocID="{5F6AA709-162D-461B-B787-6B32445A72A7}" presName="arrow" presStyleLbl="node1" presStyleIdx="0" presStyleCnt="2">
        <dgm:presLayoutVars>
          <dgm:bulletEnabled val="1"/>
        </dgm:presLayoutVars>
      </dgm:prSet>
      <dgm:spPr/>
      <dgm:t>
        <a:bodyPr/>
        <a:lstStyle/>
        <a:p>
          <a:endParaRPr lang="en-US"/>
        </a:p>
      </dgm:t>
    </dgm:pt>
    <dgm:pt modelId="{6B021B61-1E6C-485F-9F05-2765C40227D6}" type="pres">
      <dgm:prSet presAssocID="{CB31AEA8-D4C2-4AC7-8930-A504D1B766F6}" presName="arrow" presStyleLbl="node1" presStyleIdx="1" presStyleCnt="2">
        <dgm:presLayoutVars>
          <dgm:bulletEnabled val="1"/>
        </dgm:presLayoutVars>
      </dgm:prSet>
      <dgm:spPr/>
      <dgm:t>
        <a:bodyPr/>
        <a:lstStyle/>
        <a:p>
          <a:endParaRPr lang="en-US"/>
        </a:p>
      </dgm:t>
    </dgm:pt>
  </dgm:ptLst>
  <dgm:cxnLst>
    <dgm:cxn modelId="{2EFF7426-13CD-4663-BA49-13A444EFCC91}" srcId="{E211B373-CA91-4FCA-ABAE-D74917B65754}" destId="{5F6AA709-162D-461B-B787-6B32445A72A7}" srcOrd="0" destOrd="0" parTransId="{857AC997-4661-401F-8E10-B892648A5F93}" sibTransId="{0B69F00D-577B-45BE-ACDE-449F7D90C12B}"/>
    <dgm:cxn modelId="{04875A60-A430-4B35-9E2D-D9A35D5D4751}" type="presOf" srcId="{CB31AEA8-D4C2-4AC7-8930-A504D1B766F6}" destId="{6B021B61-1E6C-485F-9F05-2765C40227D6}" srcOrd="0" destOrd="0" presId="urn:microsoft.com/office/officeart/2005/8/layout/arrow1"/>
    <dgm:cxn modelId="{271AB11F-0B93-450F-9A26-F7005CD0E3A0}" srcId="{E211B373-CA91-4FCA-ABAE-D74917B65754}" destId="{CB31AEA8-D4C2-4AC7-8930-A504D1B766F6}" srcOrd="1" destOrd="0" parTransId="{3F0CBEB6-EAF4-4DB2-830B-332CD673B6EF}" sibTransId="{60561D73-AED2-4A9C-B801-212E76CFAF3E}"/>
    <dgm:cxn modelId="{14C03287-ED71-4A91-A45F-61C468590D86}" type="presOf" srcId="{E211B373-CA91-4FCA-ABAE-D74917B65754}" destId="{917EC029-77D2-4894-9840-B3F1BE9BA5C5}" srcOrd="0" destOrd="0" presId="urn:microsoft.com/office/officeart/2005/8/layout/arrow1"/>
    <dgm:cxn modelId="{B57A00DF-CD17-4490-9D30-5FE6662FD76E}" type="presOf" srcId="{5F6AA709-162D-461B-B787-6B32445A72A7}" destId="{CAA246BE-26E8-477C-96FC-4F4D360B79A8}" srcOrd="0" destOrd="0" presId="urn:microsoft.com/office/officeart/2005/8/layout/arrow1"/>
    <dgm:cxn modelId="{248DBD1B-C6EC-4273-A3BF-75286B7A2B73}" type="presParOf" srcId="{917EC029-77D2-4894-9840-B3F1BE9BA5C5}" destId="{CAA246BE-26E8-477C-96FC-4F4D360B79A8}" srcOrd="0" destOrd="0" presId="urn:microsoft.com/office/officeart/2005/8/layout/arrow1"/>
    <dgm:cxn modelId="{24101AF6-60AF-4434-80D4-0F44110A4E5F}" type="presParOf" srcId="{917EC029-77D2-4894-9840-B3F1BE9BA5C5}" destId="{6B021B61-1E6C-485F-9F05-2765C40227D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11B373-CA91-4FCA-ABAE-D74917B65754}"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5F6AA709-162D-461B-B787-6B32445A72A7}">
      <dgm:prSet phldrT="[Text]"/>
      <dgm:spPr/>
      <dgm:t>
        <a:bodyPr/>
        <a:lstStyle/>
        <a:p>
          <a:r>
            <a:rPr lang="en-US" dirty="0" smtClean="0"/>
            <a:t>In control of my money</a:t>
          </a:r>
          <a:endParaRPr lang="en-US" dirty="0"/>
        </a:p>
      </dgm:t>
    </dgm:pt>
    <dgm:pt modelId="{857AC997-4661-401F-8E10-B892648A5F93}" type="parTrans" cxnId="{2EFF7426-13CD-4663-BA49-13A444EFCC91}">
      <dgm:prSet/>
      <dgm:spPr/>
      <dgm:t>
        <a:bodyPr/>
        <a:lstStyle/>
        <a:p>
          <a:endParaRPr lang="en-US"/>
        </a:p>
      </dgm:t>
    </dgm:pt>
    <dgm:pt modelId="{0B69F00D-577B-45BE-ACDE-449F7D90C12B}" type="sibTrans" cxnId="{2EFF7426-13CD-4663-BA49-13A444EFCC91}">
      <dgm:prSet/>
      <dgm:spPr/>
      <dgm:t>
        <a:bodyPr/>
        <a:lstStyle/>
        <a:p>
          <a:endParaRPr lang="en-US"/>
        </a:p>
      </dgm:t>
    </dgm:pt>
    <dgm:pt modelId="{CB31AEA8-D4C2-4AC7-8930-A504D1B766F6}">
      <dgm:prSet phldrT="[Text]"/>
      <dgm:spPr/>
      <dgm:t>
        <a:bodyPr/>
        <a:lstStyle/>
        <a:p>
          <a:r>
            <a:rPr lang="en-US" dirty="0" smtClean="0"/>
            <a:t>Subject to control by my money</a:t>
          </a:r>
          <a:endParaRPr lang="en-US" dirty="0"/>
        </a:p>
      </dgm:t>
    </dgm:pt>
    <dgm:pt modelId="{3F0CBEB6-EAF4-4DB2-830B-332CD673B6EF}" type="parTrans" cxnId="{271AB11F-0B93-450F-9A26-F7005CD0E3A0}">
      <dgm:prSet/>
      <dgm:spPr/>
      <dgm:t>
        <a:bodyPr/>
        <a:lstStyle/>
        <a:p>
          <a:endParaRPr lang="en-US"/>
        </a:p>
      </dgm:t>
    </dgm:pt>
    <dgm:pt modelId="{60561D73-AED2-4A9C-B801-212E76CFAF3E}" type="sibTrans" cxnId="{271AB11F-0B93-450F-9A26-F7005CD0E3A0}">
      <dgm:prSet/>
      <dgm:spPr/>
      <dgm:t>
        <a:bodyPr/>
        <a:lstStyle/>
        <a:p>
          <a:endParaRPr lang="en-US"/>
        </a:p>
      </dgm:t>
    </dgm:pt>
    <dgm:pt modelId="{917EC029-77D2-4894-9840-B3F1BE9BA5C5}" type="pres">
      <dgm:prSet presAssocID="{E211B373-CA91-4FCA-ABAE-D74917B65754}" presName="cycle" presStyleCnt="0">
        <dgm:presLayoutVars>
          <dgm:dir/>
          <dgm:resizeHandles val="exact"/>
        </dgm:presLayoutVars>
      </dgm:prSet>
      <dgm:spPr/>
      <dgm:t>
        <a:bodyPr/>
        <a:lstStyle/>
        <a:p>
          <a:endParaRPr lang="en-US"/>
        </a:p>
      </dgm:t>
    </dgm:pt>
    <dgm:pt modelId="{CAA246BE-26E8-477C-96FC-4F4D360B79A8}" type="pres">
      <dgm:prSet presAssocID="{5F6AA709-162D-461B-B787-6B32445A72A7}" presName="arrow" presStyleLbl="node1" presStyleIdx="0" presStyleCnt="2">
        <dgm:presLayoutVars>
          <dgm:bulletEnabled val="1"/>
        </dgm:presLayoutVars>
      </dgm:prSet>
      <dgm:spPr/>
      <dgm:t>
        <a:bodyPr/>
        <a:lstStyle/>
        <a:p>
          <a:endParaRPr lang="en-US"/>
        </a:p>
      </dgm:t>
    </dgm:pt>
    <dgm:pt modelId="{6B021B61-1E6C-485F-9F05-2765C40227D6}" type="pres">
      <dgm:prSet presAssocID="{CB31AEA8-D4C2-4AC7-8930-A504D1B766F6}" presName="arrow" presStyleLbl="node1" presStyleIdx="1" presStyleCnt="2">
        <dgm:presLayoutVars>
          <dgm:bulletEnabled val="1"/>
        </dgm:presLayoutVars>
      </dgm:prSet>
      <dgm:spPr/>
      <dgm:t>
        <a:bodyPr/>
        <a:lstStyle/>
        <a:p>
          <a:endParaRPr lang="en-US"/>
        </a:p>
      </dgm:t>
    </dgm:pt>
  </dgm:ptLst>
  <dgm:cxnLst>
    <dgm:cxn modelId="{2EFF7426-13CD-4663-BA49-13A444EFCC91}" srcId="{E211B373-CA91-4FCA-ABAE-D74917B65754}" destId="{5F6AA709-162D-461B-B787-6B32445A72A7}" srcOrd="0" destOrd="0" parTransId="{857AC997-4661-401F-8E10-B892648A5F93}" sibTransId="{0B69F00D-577B-45BE-ACDE-449F7D90C12B}"/>
    <dgm:cxn modelId="{C1285742-41E9-4F28-B763-FD05EE8416FB}" type="presOf" srcId="{CB31AEA8-D4C2-4AC7-8930-A504D1B766F6}" destId="{6B021B61-1E6C-485F-9F05-2765C40227D6}" srcOrd="0" destOrd="0" presId="urn:microsoft.com/office/officeart/2005/8/layout/arrow1"/>
    <dgm:cxn modelId="{8D2BF6F0-195E-47EB-B155-E7445C6E952D}" type="presOf" srcId="{5F6AA709-162D-461B-B787-6B32445A72A7}" destId="{CAA246BE-26E8-477C-96FC-4F4D360B79A8}" srcOrd="0" destOrd="0" presId="urn:microsoft.com/office/officeart/2005/8/layout/arrow1"/>
    <dgm:cxn modelId="{271AB11F-0B93-450F-9A26-F7005CD0E3A0}" srcId="{E211B373-CA91-4FCA-ABAE-D74917B65754}" destId="{CB31AEA8-D4C2-4AC7-8930-A504D1B766F6}" srcOrd="1" destOrd="0" parTransId="{3F0CBEB6-EAF4-4DB2-830B-332CD673B6EF}" sibTransId="{60561D73-AED2-4A9C-B801-212E76CFAF3E}"/>
    <dgm:cxn modelId="{986F0F45-CCBC-4842-A209-329ABA270ED3}" type="presOf" srcId="{E211B373-CA91-4FCA-ABAE-D74917B65754}" destId="{917EC029-77D2-4894-9840-B3F1BE9BA5C5}" srcOrd="0" destOrd="0" presId="urn:microsoft.com/office/officeart/2005/8/layout/arrow1"/>
    <dgm:cxn modelId="{BC1E9B55-EBCD-4E4A-A530-009DB0287E1E}" type="presParOf" srcId="{917EC029-77D2-4894-9840-B3F1BE9BA5C5}" destId="{CAA246BE-26E8-477C-96FC-4F4D360B79A8}" srcOrd="0" destOrd="0" presId="urn:microsoft.com/office/officeart/2005/8/layout/arrow1"/>
    <dgm:cxn modelId="{625A5FF5-07A2-46CE-A3AA-A0B3D61D6F2B}" type="presParOf" srcId="{917EC029-77D2-4894-9840-B3F1BE9BA5C5}" destId="{6B021B61-1E6C-485F-9F05-2765C40227D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511C8-54A9-48DD-A647-813FC0D88459}">
      <dsp:nvSpPr>
        <dsp:cNvPr id="0" name=""/>
        <dsp:cNvSpPr/>
      </dsp:nvSpPr>
      <dsp:spPr>
        <a:xfrm rot="16200000">
          <a:off x="295"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Spectrum</a:t>
          </a:r>
          <a:endParaRPr lang="en-US" sz="4300" kern="1200" dirty="0"/>
        </a:p>
      </dsp:txBody>
      <dsp:txXfrm rot="5400000">
        <a:off x="592577" y="1245180"/>
        <a:ext cx="2792184" cy="1692233"/>
      </dsp:txXfrm>
    </dsp:sp>
    <dsp:sp modelId="{68F2643D-7A51-4055-90D4-010F66B7034D}">
      <dsp:nvSpPr>
        <dsp:cNvPr id="0" name=""/>
        <dsp:cNvSpPr/>
      </dsp:nvSpPr>
      <dsp:spPr>
        <a:xfrm rot="5400000">
          <a:off x="3724352"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Exercise</a:t>
          </a:r>
          <a:endParaRPr lang="en-US" sz="4300" kern="1200" dirty="0"/>
        </a:p>
      </dsp:txBody>
      <dsp:txXfrm rot="-5400000">
        <a:off x="3724353" y="1245181"/>
        <a:ext cx="2792184" cy="16922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246BE-26E8-477C-96FC-4F4D360B79A8}">
      <dsp:nvSpPr>
        <dsp:cNvPr id="0" name=""/>
        <dsp:cNvSpPr/>
      </dsp:nvSpPr>
      <dsp:spPr>
        <a:xfrm rot="16200000">
          <a:off x="295"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A worrier about money</a:t>
          </a:r>
          <a:endParaRPr lang="en-US" sz="3300" kern="1200" dirty="0"/>
        </a:p>
      </dsp:txBody>
      <dsp:txXfrm rot="5400000">
        <a:off x="592577" y="1245180"/>
        <a:ext cx="2792184" cy="1692233"/>
      </dsp:txXfrm>
    </dsp:sp>
    <dsp:sp modelId="{6B021B61-1E6C-485F-9F05-2765C40227D6}">
      <dsp:nvSpPr>
        <dsp:cNvPr id="0" name=""/>
        <dsp:cNvSpPr/>
      </dsp:nvSpPr>
      <dsp:spPr>
        <a:xfrm rot="5400000">
          <a:off x="3724352"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Carefree with money</a:t>
          </a:r>
          <a:endParaRPr lang="en-US" sz="3300" kern="1200" dirty="0"/>
        </a:p>
      </dsp:txBody>
      <dsp:txXfrm rot="-5400000">
        <a:off x="3724353" y="1245181"/>
        <a:ext cx="2792184" cy="16922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246BE-26E8-477C-96FC-4F4D360B79A8}">
      <dsp:nvSpPr>
        <dsp:cNvPr id="0" name=""/>
        <dsp:cNvSpPr/>
      </dsp:nvSpPr>
      <dsp:spPr>
        <a:xfrm rot="16200000">
          <a:off x="295"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en-US" sz="6000" kern="1200" dirty="0" smtClean="0"/>
            <a:t>Rich</a:t>
          </a:r>
          <a:endParaRPr lang="en-US" sz="6000" kern="1200" dirty="0"/>
        </a:p>
      </dsp:txBody>
      <dsp:txXfrm rot="5400000">
        <a:off x="592577" y="1245180"/>
        <a:ext cx="2792184" cy="1692233"/>
      </dsp:txXfrm>
    </dsp:sp>
    <dsp:sp modelId="{6B021B61-1E6C-485F-9F05-2765C40227D6}">
      <dsp:nvSpPr>
        <dsp:cNvPr id="0" name=""/>
        <dsp:cNvSpPr/>
      </dsp:nvSpPr>
      <dsp:spPr>
        <a:xfrm rot="5400000">
          <a:off x="3724352"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en-US" sz="6000" kern="1200" dirty="0" smtClean="0"/>
            <a:t>Poor</a:t>
          </a:r>
          <a:endParaRPr lang="en-US" sz="6000" kern="1200" dirty="0"/>
        </a:p>
      </dsp:txBody>
      <dsp:txXfrm rot="-5400000">
        <a:off x="3724353" y="1245181"/>
        <a:ext cx="2792184" cy="1692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246BE-26E8-477C-96FC-4F4D360B79A8}">
      <dsp:nvSpPr>
        <dsp:cNvPr id="0" name=""/>
        <dsp:cNvSpPr/>
      </dsp:nvSpPr>
      <dsp:spPr>
        <a:xfrm rot="16200000">
          <a:off x="295"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A big part of my life</a:t>
          </a:r>
          <a:endParaRPr lang="en-US" sz="3100" kern="1200" dirty="0"/>
        </a:p>
      </dsp:txBody>
      <dsp:txXfrm rot="5400000">
        <a:off x="592577" y="1245180"/>
        <a:ext cx="2792184" cy="1692233"/>
      </dsp:txXfrm>
    </dsp:sp>
    <dsp:sp modelId="{6B021B61-1E6C-485F-9F05-2765C40227D6}">
      <dsp:nvSpPr>
        <dsp:cNvPr id="0" name=""/>
        <dsp:cNvSpPr/>
      </dsp:nvSpPr>
      <dsp:spPr>
        <a:xfrm rot="5400000">
          <a:off x="3724352"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Not important to me</a:t>
          </a:r>
          <a:endParaRPr lang="en-US" sz="3100" kern="1200" dirty="0"/>
        </a:p>
      </dsp:txBody>
      <dsp:txXfrm rot="-5400000">
        <a:off x="3724353" y="1245181"/>
        <a:ext cx="2792184" cy="1692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246BE-26E8-477C-96FC-4F4D360B79A8}">
      <dsp:nvSpPr>
        <dsp:cNvPr id="0" name=""/>
        <dsp:cNvSpPr/>
      </dsp:nvSpPr>
      <dsp:spPr>
        <a:xfrm rot="16200000">
          <a:off x="295"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kern="1200" dirty="0" smtClean="0"/>
            <a:t>Related to my faith</a:t>
          </a:r>
          <a:endParaRPr lang="en-US" sz="3900" kern="1200" dirty="0"/>
        </a:p>
      </dsp:txBody>
      <dsp:txXfrm rot="5400000">
        <a:off x="592577" y="1245180"/>
        <a:ext cx="2792184" cy="1692233"/>
      </dsp:txXfrm>
    </dsp:sp>
    <dsp:sp modelId="{6B021B61-1E6C-485F-9F05-2765C40227D6}">
      <dsp:nvSpPr>
        <dsp:cNvPr id="0" name=""/>
        <dsp:cNvSpPr/>
      </dsp:nvSpPr>
      <dsp:spPr>
        <a:xfrm rot="5400000">
          <a:off x="3724352"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kern="1200" dirty="0" smtClean="0"/>
            <a:t>Unrelated to my faith</a:t>
          </a:r>
          <a:endParaRPr lang="en-US" sz="3900" kern="1200" dirty="0"/>
        </a:p>
      </dsp:txBody>
      <dsp:txXfrm rot="-5400000">
        <a:off x="3724353" y="1245181"/>
        <a:ext cx="2792184" cy="1692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246BE-26E8-477C-96FC-4F4D360B79A8}">
      <dsp:nvSpPr>
        <dsp:cNvPr id="0" name=""/>
        <dsp:cNvSpPr/>
      </dsp:nvSpPr>
      <dsp:spPr>
        <a:xfrm rot="16200000">
          <a:off x="295"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The root of all evil</a:t>
          </a:r>
          <a:endParaRPr lang="en-US" sz="4000" kern="1200" dirty="0"/>
        </a:p>
      </dsp:txBody>
      <dsp:txXfrm rot="5400000">
        <a:off x="592577" y="1245180"/>
        <a:ext cx="2792184" cy="1692233"/>
      </dsp:txXfrm>
    </dsp:sp>
    <dsp:sp modelId="{6B021B61-1E6C-485F-9F05-2765C40227D6}">
      <dsp:nvSpPr>
        <dsp:cNvPr id="0" name=""/>
        <dsp:cNvSpPr/>
      </dsp:nvSpPr>
      <dsp:spPr>
        <a:xfrm rot="5400000">
          <a:off x="3724352"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A tool for good</a:t>
          </a:r>
          <a:endParaRPr lang="en-US" sz="4000" kern="1200" dirty="0"/>
        </a:p>
      </dsp:txBody>
      <dsp:txXfrm rot="-5400000">
        <a:off x="3724353" y="1245181"/>
        <a:ext cx="2792184" cy="16922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246BE-26E8-477C-96FC-4F4D360B79A8}">
      <dsp:nvSpPr>
        <dsp:cNvPr id="0" name=""/>
        <dsp:cNvSpPr/>
      </dsp:nvSpPr>
      <dsp:spPr>
        <a:xfrm rot="16200000">
          <a:off x="295"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Connected to things of value</a:t>
          </a:r>
          <a:endParaRPr lang="en-US" sz="3000" kern="1200" dirty="0"/>
        </a:p>
      </dsp:txBody>
      <dsp:txXfrm rot="5400000">
        <a:off x="592577" y="1245180"/>
        <a:ext cx="2792184" cy="1692233"/>
      </dsp:txXfrm>
    </dsp:sp>
    <dsp:sp modelId="{6B021B61-1E6C-485F-9F05-2765C40227D6}">
      <dsp:nvSpPr>
        <dsp:cNvPr id="0" name=""/>
        <dsp:cNvSpPr/>
      </dsp:nvSpPr>
      <dsp:spPr>
        <a:xfrm rot="5400000">
          <a:off x="3724352"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Disconnected from what’s real</a:t>
          </a:r>
          <a:endParaRPr lang="en-US" sz="3000" kern="1200" dirty="0"/>
        </a:p>
      </dsp:txBody>
      <dsp:txXfrm rot="-5400000">
        <a:off x="3724353" y="1245181"/>
        <a:ext cx="2792184" cy="16922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246BE-26E8-477C-96FC-4F4D360B79A8}">
      <dsp:nvSpPr>
        <dsp:cNvPr id="0" name=""/>
        <dsp:cNvSpPr/>
      </dsp:nvSpPr>
      <dsp:spPr>
        <a:xfrm rot="16200000">
          <a:off x="295"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Necessary in Church</a:t>
          </a:r>
          <a:endParaRPr lang="en-US" sz="3000" kern="1200" dirty="0"/>
        </a:p>
      </dsp:txBody>
      <dsp:txXfrm rot="5400000">
        <a:off x="592577" y="1245180"/>
        <a:ext cx="2792184" cy="1692233"/>
      </dsp:txXfrm>
    </dsp:sp>
    <dsp:sp modelId="{6B021B61-1E6C-485F-9F05-2765C40227D6}">
      <dsp:nvSpPr>
        <dsp:cNvPr id="0" name=""/>
        <dsp:cNvSpPr/>
      </dsp:nvSpPr>
      <dsp:spPr>
        <a:xfrm rot="5400000">
          <a:off x="3724352"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Better left outside the church</a:t>
          </a:r>
          <a:endParaRPr lang="en-US" sz="3000" kern="1200" dirty="0"/>
        </a:p>
      </dsp:txBody>
      <dsp:txXfrm rot="-5400000">
        <a:off x="3724353" y="1245181"/>
        <a:ext cx="2792184" cy="16922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246BE-26E8-477C-96FC-4F4D360B79A8}">
      <dsp:nvSpPr>
        <dsp:cNvPr id="0" name=""/>
        <dsp:cNvSpPr/>
      </dsp:nvSpPr>
      <dsp:spPr>
        <a:xfrm rot="16200000">
          <a:off x="295"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Happy to talk about money</a:t>
          </a:r>
          <a:endParaRPr lang="en-US" sz="3000" kern="1200" dirty="0"/>
        </a:p>
      </dsp:txBody>
      <dsp:txXfrm rot="5400000">
        <a:off x="592577" y="1245180"/>
        <a:ext cx="2792184" cy="1692233"/>
      </dsp:txXfrm>
    </dsp:sp>
    <dsp:sp modelId="{6B021B61-1E6C-485F-9F05-2765C40227D6}">
      <dsp:nvSpPr>
        <dsp:cNvPr id="0" name=""/>
        <dsp:cNvSpPr/>
      </dsp:nvSpPr>
      <dsp:spPr>
        <a:xfrm rot="5400000">
          <a:off x="3724352"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Unhappy to talk about money</a:t>
          </a:r>
          <a:endParaRPr lang="en-US" sz="3000" kern="1200" dirty="0"/>
        </a:p>
      </dsp:txBody>
      <dsp:txXfrm rot="-5400000">
        <a:off x="3724353" y="1245181"/>
        <a:ext cx="2792184" cy="16922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246BE-26E8-477C-96FC-4F4D360B79A8}">
      <dsp:nvSpPr>
        <dsp:cNvPr id="0" name=""/>
        <dsp:cNvSpPr/>
      </dsp:nvSpPr>
      <dsp:spPr>
        <a:xfrm rot="16200000">
          <a:off x="295"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Generous with Money</a:t>
          </a:r>
          <a:endParaRPr lang="en-US" sz="3600" kern="1200" dirty="0"/>
        </a:p>
      </dsp:txBody>
      <dsp:txXfrm rot="5400000">
        <a:off x="592577" y="1245180"/>
        <a:ext cx="2792184" cy="1692233"/>
      </dsp:txXfrm>
    </dsp:sp>
    <dsp:sp modelId="{6B021B61-1E6C-485F-9F05-2765C40227D6}">
      <dsp:nvSpPr>
        <dsp:cNvPr id="0" name=""/>
        <dsp:cNvSpPr/>
      </dsp:nvSpPr>
      <dsp:spPr>
        <a:xfrm rot="5400000">
          <a:off x="3724352"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Miserly with money</a:t>
          </a:r>
          <a:endParaRPr lang="en-US" sz="3600" kern="1200" dirty="0"/>
        </a:p>
      </dsp:txBody>
      <dsp:txXfrm rot="-5400000">
        <a:off x="3724353" y="1245181"/>
        <a:ext cx="2792184" cy="16922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246BE-26E8-477C-96FC-4F4D360B79A8}">
      <dsp:nvSpPr>
        <dsp:cNvPr id="0" name=""/>
        <dsp:cNvSpPr/>
      </dsp:nvSpPr>
      <dsp:spPr>
        <a:xfrm rot="16200000">
          <a:off x="295"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In control of my money</a:t>
          </a:r>
          <a:endParaRPr lang="en-US" sz="3000" kern="1200" dirty="0"/>
        </a:p>
      </dsp:txBody>
      <dsp:txXfrm rot="5400000">
        <a:off x="592577" y="1245180"/>
        <a:ext cx="2792184" cy="1692233"/>
      </dsp:txXfrm>
    </dsp:sp>
    <dsp:sp modelId="{6B021B61-1E6C-485F-9F05-2765C40227D6}">
      <dsp:nvSpPr>
        <dsp:cNvPr id="0" name=""/>
        <dsp:cNvSpPr/>
      </dsp:nvSpPr>
      <dsp:spPr>
        <a:xfrm rot="5400000">
          <a:off x="3724352" y="399065"/>
          <a:ext cx="3384465" cy="338446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Subject to control by my money</a:t>
          </a:r>
          <a:endParaRPr lang="en-US" sz="3000" kern="1200" dirty="0"/>
        </a:p>
      </dsp:txBody>
      <dsp:txXfrm rot="-5400000">
        <a:off x="3724353" y="1245181"/>
        <a:ext cx="2792184" cy="1692233"/>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1DDD9-26E8-4834-9778-AEDF9C928116}" type="datetimeFigureOut">
              <a:rPr lang="en-US" smtClean="0"/>
              <a:t>6/27/2014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33A8C-6E40-4C7E-A980-4A362A72B1E5}" type="slidenum">
              <a:rPr lang="en-US" smtClean="0"/>
              <a:t>‹#›</a:t>
            </a:fld>
            <a:endParaRPr lang="en-US"/>
          </a:p>
        </p:txBody>
      </p:sp>
    </p:spTree>
    <p:extLst>
      <p:ext uri="{BB962C8B-B14F-4D97-AF65-F5344CB8AC3E}">
        <p14:creationId xmlns:p14="http://schemas.microsoft.com/office/powerpoint/2010/main" val="195177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Explore the different experiences individuals and groups have had with money</a:t>
            </a:r>
          </a:p>
          <a:p>
            <a:r>
              <a:rPr lang="en-US" dirty="0" smtClean="0"/>
              <a:t> Introduce emerging values-based economic innovations and invite participants to engage with innovative economic systems</a:t>
            </a:r>
          </a:p>
          <a:p>
            <a:r>
              <a:rPr lang="en-US" dirty="0" smtClean="0"/>
              <a:t>    Invite participants to consider and articulate what faithful earning, faithful spending, faithful investing, and faithful giving mean to them</a:t>
            </a:r>
            <a:endParaRPr lang="en-US" dirty="0"/>
          </a:p>
        </p:txBody>
      </p:sp>
      <p:sp>
        <p:nvSpPr>
          <p:cNvPr id="4" name="Slide Number Placeholder 3"/>
          <p:cNvSpPr>
            <a:spLocks noGrp="1"/>
          </p:cNvSpPr>
          <p:nvPr>
            <p:ph type="sldNum" sz="quarter" idx="10"/>
          </p:nvPr>
        </p:nvSpPr>
        <p:spPr/>
        <p:txBody>
          <a:bodyPr/>
          <a:lstStyle/>
          <a:p>
            <a:fld id="{F876928E-7A02-47B7-BAF5-F270BA2794AB}" type="slidenum">
              <a:rPr lang="en-US" smtClean="0"/>
              <a:t>19</a:t>
            </a:fld>
            <a:endParaRPr lang="en-US"/>
          </a:p>
        </p:txBody>
      </p:sp>
    </p:spTree>
    <p:extLst>
      <p:ext uri="{BB962C8B-B14F-4D97-AF65-F5344CB8AC3E}">
        <p14:creationId xmlns:p14="http://schemas.microsoft.com/office/powerpoint/2010/main" val="303858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Workshops 8-12: Money, Spirit, and Life</a:t>
            </a:r>
            <a:endParaRPr lang="en-US" dirty="0" smtClean="0"/>
          </a:p>
          <a:p>
            <a:r>
              <a:rPr lang="en-US" dirty="0" smtClean="0"/>
              <a:t>Participants delve into ways to align faith, values, and a sense of a life calling with their financial ways of being.</a:t>
            </a:r>
          </a:p>
          <a:p>
            <a:r>
              <a:rPr lang="en-US" dirty="0" smtClean="0"/>
              <a:t>Workshop 1, Leader Resource 1 lists all 12 workshops by title and provides more detailed descriptions of individual workshops.</a:t>
            </a:r>
          </a:p>
          <a:p>
            <a:r>
              <a:rPr lang="en-US" dirty="0" smtClean="0"/>
              <a:t>It is ideal to offer all 12 workshops in sequence. The workshops have been designed to follow one another and the entire series is intentionally paced to invite deep engagement, faith development, and lasting changes in participants' financial ways of being. However, an abbreviated program, Money and Self, using Workshops 1 and 2 or Workshops 1, 2, and 3 can offer a way to begin structured, covenanted conversations about money in your congregation.</a:t>
            </a:r>
            <a:endParaRPr lang="en-US" dirty="0"/>
          </a:p>
        </p:txBody>
      </p:sp>
      <p:sp>
        <p:nvSpPr>
          <p:cNvPr id="4" name="Slide Number Placeholder 3"/>
          <p:cNvSpPr>
            <a:spLocks noGrp="1"/>
          </p:cNvSpPr>
          <p:nvPr>
            <p:ph type="sldNum" sz="quarter" idx="10"/>
          </p:nvPr>
        </p:nvSpPr>
        <p:spPr/>
        <p:txBody>
          <a:bodyPr/>
          <a:lstStyle/>
          <a:p>
            <a:fld id="{F876928E-7A02-47B7-BAF5-F270BA2794AB}" type="slidenum">
              <a:rPr lang="en-US" smtClean="0"/>
              <a:t>23</a:t>
            </a:fld>
            <a:endParaRPr lang="en-US"/>
          </a:p>
        </p:txBody>
      </p:sp>
    </p:spTree>
    <p:extLst>
      <p:ext uri="{BB962C8B-B14F-4D97-AF65-F5344CB8AC3E}">
        <p14:creationId xmlns:p14="http://schemas.microsoft.com/office/powerpoint/2010/main" val="245198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6928E-7A02-47B7-BAF5-F270BA2794AB}" type="slidenum">
              <a:rPr lang="en-US" smtClean="0"/>
              <a:t>25</a:t>
            </a:fld>
            <a:endParaRPr lang="en-US"/>
          </a:p>
        </p:txBody>
      </p:sp>
    </p:spTree>
    <p:extLst>
      <p:ext uri="{BB962C8B-B14F-4D97-AF65-F5344CB8AC3E}">
        <p14:creationId xmlns:p14="http://schemas.microsoft.com/office/powerpoint/2010/main" val="3332235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7" descr="UUA_PPT_background-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UUA_logo_white-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512" y="1054754"/>
            <a:ext cx="1356591" cy="179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309131"/>
            <a:ext cx="7772400" cy="924156"/>
          </a:xfrm>
        </p:spPr>
        <p:txBody>
          <a:bodyPr>
            <a:normAutofit/>
          </a:bodyPr>
          <a:lstStyle>
            <a:lvl1pPr algn="l">
              <a:defRPr sz="32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265028"/>
            <a:ext cx="7772400" cy="952221"/>
          </a:xfrm>
        </p:spPr>
        <p:txBody>
          <a:bodyPr>
            <a:normAutofit/>
          </a:bodyPr>
          <a:lstStyle>
            <a:lvl1pPr marL="0" indent="0" algn="l">
              <a:buNone/>
              <a:defRPr sz="2400">
                <a:solidFill>
                  <a:srgbClr val="FFFFFF"/>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6543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C3C66F9D-8AE9-4129-B7D1-F83D7BA2AAD9}" type="slidenum">
              <a:rPr lang="en-US" smtClean="0"/>
              <a:t>‹#›</a:t>
            </a:fld>
            <a:endParaRPr lang="en-US"/>
          </a:p>
        </p:txBody>
      </p:sp>
    </p:spTree>
    <p:extLst>
      <p:ext uri="{BB962C8B-B14F-4D97-AF65-F5344CB8AC3E}">
        <p14:creationId xmlns:p14="http://schemas.microsoft.com/office/powerpoint/2010/main" val="327911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C3C66F9D-8AE9-4129-B7D1-F83D7BA2AAD9}" type="slidenum">
              <a:rPr lang="en-US" smtClean="0"/>
              <a:t>‹#›</a:t>
            </a:fld>
            <a:endParaRPr lang="en-US"/>
          </a:p>
        </p:txBody>
      </p:sp>
    </p:spTree>
    <p:extLst>
      <p:ext uri="{BB962C8B-B14F-4D97-AF65-F5344CB8AC3E}">
        <p14:creationId xmlns:p14="http://schemas.microsoft.com/office/powerpoint/2010/main" val="3279112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77398" y="274544"/>
            <a:ext cx="71091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1577398" y="1599640"/>
            <a:ext cx="7109114" cy="418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012546" y="5699593"/>
            <a:ext cx="673966" cy="365591"/>
          </a:xfrm>
          <a:prstGeom prst="rect">
            <a:avLst/>
          </a:prstGeom>
        </p:spPr>
        <p:txBody>
          <a:bodyPr vert="horz" wrap="square" lIns="91429" tIns="45714" rIns="91429" bIns="45714" numCol="1" anchor="ctr" anchorCtr="0" compatLnSpc="1">
            <a:prstTxWarp prst="textNoShape">
              <a:avLst/>
            </a:prstTxWarp>
          </a:bodyPr>
          <a:lstStyle>
            <a:lvl1pPr algn="r">
              <a:defRPr sz="1100">
                <a:solidFill>
                  <a:srgbClr val="898989"/>
                </a:solidFill>
                <a:latin typeface="Calibri" charset="0"/>
              </a:defRPr>
            </a:lvl1pPr>
          </a:lstStyle>
          <a:p>
            <a:fld id="{C3C66F9D-8AE9-4129-B7D1-F83D7BA2AAD9}" type="slidenum">
              <a:rPr lang="en-US" smtClean="0"/>
              <a:t>‹#›</a:t>
            </a:fld>
            <a:endParaRPr lang="en-US"/>
          </a:p>
        </p:txBody>
      </p:sp>
      <p:pic>
        <p:nvPicPr>
          <p:cNvPr id="1029" name="Picture 6" descr="UUA_PPT_footer-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99350"/>
            <a:ext cx="9144000" cy="87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UUA_PPT_flame-0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32" y="396409"/>
            <a:ext cx="597477" cy="82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78237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p:titleStyle>
    <p:body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77398" y="274544"/>
            <a:ext cx="71091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577398" y="1599640"/>
            <a:ext cx="7109114" cy="418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012546" y="5699593"/>
            <a:ext cx="673966" cy="365591"/>
          </a:xfrm>
          <a:prstGeom prst="rect">
            <a:avLst/>
          </a:prstGeom>
        </p:spPr>
        <p:txBody>
          <a:bodyPr vert="horz" wrap="square" lIns="91429" tIns="45714" rIns="91429" bIns="45714" numCol="1" anchor="ctr" anchorCtr="0" compatLnSpc="1">
            <a:prstTxWarp prst="textNoShape">
              <a:avLst/>
            </a:prstTxWarp>
          </a:bodyPr>
          <a:lstStyle>
            <a:lvl1pPr algn="r">
              <a:defRPr sz="1100">
                <a:solidFill>
                  <a:srgbClr val="898989"/>
                </a:solidFill>
                <a:latin typeface="Calibri" pitchFamily="-65" charset="0"/>
                <a:ea typeface="ＭＳ Ｐゴシック" pitchFamily="-65" charset="-128"/>
                <a:cs typeface="+mn-cs"/>
              </a:defRPr>
            </a:lvl1pPr>
          </a:lstStyle>
          <a:p>
            <a:fld id="{C3C66F9D-8AE9-4129-B7D1-F83D7BA2AAD9}" type="slidenum">
              <a:rPr lang="en-US" smtClean="0"/>
              <a:t>‹#›</a:t>
            </a:fld>
            <a:endParaRPr lang="en-US"/>
          </a:p>
        </p:txBody>
      </p:sp>
      <p:pic>
        <p:nvPicPr>
          <p:cNvPr id="1029" name="Picture 6" descr="UUA_PPT_footer-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99350"/>
            <a:ext cx="9144000" cy="87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UUA_PPT_flame-0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32" y="396409"/>
            <a:ext cx="597477" cy="82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8438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Arial" charset="0"/>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Arial" charset="0"/>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Arial" charset="0"/>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Arial" charset="0"/>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p:titleStyle>
    <p:body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77398" y="274544"/>
            <a:ext cx="71091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577398" y="1599640"/>
            <a:ext cx="7109114" cy="418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012546" y="5699593"/>
            <a:ext cx="673966" cy="365591"/>
          </a:xfrm>
          <a:prstGeom prst="rect">
            <a:avLst/>
          </a:prstGeom>
        </p:spPr>
        <p:txBody>
          <a:bodyPr vert="horz" wrap="square" lIns="91429" tIns="45714" rIns="91429" bIns="45714" numCol="1" anchor="ctr" anchorCtr="0" compatLnSpc="1">
            <a:prstTxWarp prst="textNoShape">
              <a:avLst/>
            </a:prstTxWarp>
          </a:bodyPr>
          <a:lstStyle>
            <a:lvl1pPr algn="r">
              <a:defRPr sz="1100">
                <a:solidFill>
                  <a:srgbClr val="898989"/>
                </a:solidFill>
                <a:latin typeface="Calibri" pitchFamily="-65" charset="0"/>
                <a:ea typeface="ＭＳ Ｐゴシック" pitchFamily="-65" charset="-128"/>
                <a:cs typeface="+mn-cs"/>
              </a:defRPr>
            </a:lvl1pPr>
          </a:lstStyle>
          <a:p>
            <a:fld id="{C3C66F9D-8AE9-4129-B7D1-F83D7BA2AAD9}" type="slidenum">
              <a:rPr lang="en-US" smtClean="0"/>
              <a:t>‹#›</a:t>
            </a:fld>
            <a:endParaRPr lang="en-US"/>
          </a:p>
        </p:txBody>
      </p:sp>
      <p:pic>
        <p:nvPicPr>
          <p:cNvPr id="1029" name="Picture 6" descr="UUA_PPT_footer-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99350"/>
            <a:ext cx="9144000" cy="87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UUA_PPT_flame-0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32" y="396409"/>
            <a:ext cx="597477" cy="82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42677"/>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Arial" charset="0"/>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Arial" charset="0"/>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Arial" charset="0"/>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Arial" charset="0"/>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p:titleStyle>
    <p:body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ctrTitle"/>
          </p:nvPr>
        </p:nvSpPr>
        <p:spPr>
          <a:xfrm>
            <a:off x="685512" y="3308537"/>
            <a:ext cx="7772977" cy="924485"/>
          </a:xfrm>
        </p:spPr>
        <p:txBody>
          <a:bodyPr>
            <a:normAutofit fontScale="90000"/>
          </a:bodyPr>
          <a:lstStyle/>
          <a:p>
            <a:pPr eaLnBrk="1" hangingPunct="1"/>
            <a:r>
              <a:rPr lang="en-US" dirty="0" smtClean="0">
                <a:latin typeface="Arial" charset="0"/>
                <a:ea typeface="ＭＳ Ｐゴシック" charset="0"/>
              </a:rPr>
              <a:t>Money, Spirit and Life:</a:t>
            </a:r>
            <a:br>
              <a:rPr lang="en-US" dirty="0" smtClean="0">
                <a:latin typeface="Arial" charset="0"/>
                <a:ea typeface="ＭＳ Ｐゴシック" charset="0"/>
              </a:rPr>
            </a:br>
            <a:r>
              <a:rPr lang="en-US" dirty="0" smtClean="0">
                <a:latin typeface="Arial" charset="0"/>
                <a:ea typeface="ＭＳ Ｐゴシック" charset="0"/>
              </a:rPr>
              <a:t>The </a:t>
            </a:r>
            <a:r>
              <a:rPr lang="en-US" dirty="0" err="1" smtClean="0">
                <a:latin typeface="Arial" charset="0"/>
                <a:ea typeface="ＭＳ Ｐゴシック" charset="0"/>
              </a:rPr>
              <a:t>Wi$dom</a:t>
            </a:r>
            <a:r>
              <a:rPr lang="en-US" dirty="0" smtClean="0">
                <a:latin typeface="Arial" charset="0"/>
                <a:ea typeface="ＭＳ Ｐゴシック" charset="0"/>
              </a:rPr>
              <a:t> Path</a:t>
            </a:r>
            <a:endParaRPr lang="en-US" dirty="0">
              <a:latin typeface="Arial" charset="0"/>
              <a:ea typeface="ＭＳ Ｐゴシック" charset="0"/>
            </a:endParaRPr>
          </a:p>
        </p:txBody>
      </p:sp>
      <p:sp>
        <p:nvSpPr>
          <p:cNvPr id="10243" name="Subtitle 4"/>
          <p:cNvSpPr>
            <a:spLocks noGrp="1"/>
          </p:cNvSpPr>
          <p:nvPr>
            <p:ph type="subTitle" idx="1"/>
          </p:nvPr>
        </p:nvSpPr>
        <p:spPr>
          <a:xfrm>
            <a:off x="685512" y="4415118"/>
            <a:ext cx="6401955" cy="951100"/>
          </a:xfrm>
        </p:spPr>
        <p:txBody>
          <a:bodyPr>
            <a:normAutofit fontScale="85000" lnSpcReduction="20000"/>
          </a:bodyPr>
          <a:lstStyle/>
          <a:p>
            <a:pPr eaLnBrk="1" hangingPunct="1"/>
            <a:r>
              <a:rPr lang="en-US" dirty="0" smtClean="0">
                <a:latin typeface="Arial" charset="0"/>
                <a:ea typeface="ＭＳ Ｐゴシック" charset="0"/>
              </a:rPr>
              <a:t>General Assembly 2014 Program #327</a:t>
            </a:r>
          </a:p>
          <a:p>
            <a:pPr eaLnBrk="1" hangingPunct="1"/>
            <a:r>
              <a:rPr lang="en-US" dirty="0" smtClean="0">
                <a:latin typeface="Arial" charset="0"/>
                <a:ea typeface="ＭＳ Ｐゴシック" charset="0"/>
              </a:rPr>
              <a:t>Friday, June 27 12:30 PM – 1:45 PM</a:t>
            </a:r>
          </a:p>
          <a:p>
            <a:pPr eaLnBrk="1" hangingPunct="1"/>
            <a:r>
              <a:rPr lang="en-US" dirty="0" smtClean="0">
                <a:latin typeface="Arial" charset="0"/>
                <a:ea typeface="ＭＳ Ｐゴシック" charset="0"/>
              </a:rPr>
              <a:t>RICC West Lobby</a:t>
            </a:r>
            <a:endParaRPr lang="en-US" dirty="0">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Money Is…</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4767534"/>
              </p:ext>
            </p:extLst>
          </p:nvPr>
        </p:nvGraphicFramePr>
        <p:xfrm>
          <a:off x="1577398" y="1599640"/>
          <a:ext cx="7109114" cy="418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3247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Money Is…</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3102045"/>
              </p:ext>
            </p:extLst>
          </p:nvPr>
        </p:nvGraphicFramePr>
        <p:xfrm>
          <a:off x="1577398" y="1599640"/>
          <a:ext cx="7109114" cy="418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8651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835144"/>
              </p:ext>
            </p:extLst>
          </p:nvPr>
        </p:nvGraphicFramePr>
        <p:xfrm>
          <a:off x="1577398" y="1599640"/>
          <a:ext cx="7109114" cy="418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691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432513"/>
              </p:ext>
            </p:extLst>
          </p:nvPr>
        </p:nvGraphicFramePr>
        <p:xfrm>
          <a:off x="1577398" y="1599640"/>
          <a:ext cx="7109114" cy="418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5081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3235681"/>
              </p:ext>
            </p:extLst>
          </p:nvPr>
        </p:nvGraphicFramePr>
        <p:xfrm>
          <a:off x="1577398" y="1599640"/>
          <a:ext cx="7109114" cy="418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575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3125310"/>
              </p:ext>
            </p:extLst>
          </p:nvPr>
        </p:nvGraphicFramePr>
        <p:xfrm>
          <a:off x="1577398" y="1599640"/>
          <a:ext cx="7109114" cy="418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117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7129827"/>
              </p:ext>
            </p:extLst>
          </p:nvPr>
        </p:nvGraphicFramePr>
        <p:xfrm>
          <a:off x="1577398" y="1599640"/>
          <a:ext cx="7109114" cy="418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0779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398" y="274544"/>
            <a:ext cx="7261802" cy="1143000"/>
          </a:xfrm>
        </p:spPr>
        <p:txBody>
          <a:bodyPr/>
          <a:lstStyle/>
          <a:p>
            <a:r>
              <a:rPr lang="en-US" dirty="0" smtClean="0"/>
              <a:t>Why it is Important to Talk About Money</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6477000" cy="431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314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ERG\AppData\Local\Microsoft\Windows\Temporary Internet Files\Content.IE5\QDUGH5D2\MP9004008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97910"/>
            <a:ext cx="7674814" cy="5114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t>
            </a:r>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22260" y="2514600"/>
            <a:ext cx="5944693" cy="1738663"/>
          </a:xfrm>
          <a:prstGeom prst="rect">
            <a:avLst/>
          </a:prstGeom>
          <a:solidFill>
            <a:schemeClr val="bg2">
              <a:lumMod val="20000"/>
              <a:lumOff val="80000"/>
              <a:alpha val="79000"/>
            </a:schemeClr>
          </a:solidFill>
          <a:ln>
            <a:noFill/>
          </a:ln>
          <a:effectLst/>
        </p:spPr>
      </p:pic>
      <p:sp>
        <p:nvSpPr>
          <p:cNvPr id="4" name="TextBox 3"/>
          <p:cNvSpPr txBox="1"/>
          <p:nvPr/>
        </p:nvSpPr>
        <p:spPr>
          <a:xfrm>
            <a:off x="1143000" y="5791200"/>
            <a:ext cx="7162800" cy="369332"/>
          </a:xfrm>
          <a:prstGeom prst="rect">
            <a:avLst/>
          </a:prstGeom>
          <a:noFill/>
        </p:spPr>
        <p:txBody>
          <a:bodyPr wrap="square" rtlCol="0">
            <a:spAutoFit/>
          </a:bodyPr>
          <a:lstStyle/>
          <a:p>
            <a:r>
              <a:rPr lang="en-US" dirty="0"/>
              <a:t>http://www.uua.org/re/tapestry/adults/wisdompath/index.shtml</a:t>
            </a:r>
          </a:p>
        </p:txBody>
      </p:sp>
    </p:spTree>
    <p:extLst>
      <p:ext uri="{BB962C8B-B14F-4D97-AF65-F5344CB8AC3E}">
        <p14:creationId xmlns:p14="http://schemas.microsoft.com/office/powerpoint/2010/main" val="4072822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Wi$dom</a:t>
            </a:r>
            <a:r>
              <a:rPr lang="en-US" dirty="0" smtClean="0"/>
              <a:t> Path aims to:</a:t>
            </a:r>
            <a:endParaRPr lang="en-US" dirty="0"/>
          </a:p>
        </p:txBody>
      </p:sp>
      <p:sp>
        <p:nvSpPr>
          <p:cNvPr id="3" name="Content Placeholder 2"/>
          <p:cNvSpPr>
            <a:spLocks noGrp="1"/>
          </p:cNvSpPr>
          <p:nvPr>
            <p:ph idx="1"/>
          </p:nvPr>
        </p:nvSpPr>
        <p:spPr>
          <a:xfrm>
            <a:off x="533400" y="1295400"/>
            <a:ext cx="7620000" cy="4953000"/>
          </a:xfrm>
        </p:spPr>
        <p:txBody>
          <a:bodyPr>
            <a:normAutofit lnSpcReduction="10000"/>
          </a:bodyPr>
          <a:lstStyle/>
          <a:p>
            <a:endParaRPr lang="en-US" dirty="0"/>
          </a:p>
          <a:p>
            <a:r>
              <a:rPr lang="en-US" dirty="0"/>
              <a:t> </a:t>
            </a:r>
            <a:r>
              <a:rPr lang="en-US" sz="2400" dirty="0" smtClean="0"/>
              <a:t>Explore </a:t>
            </a:r>
            <a:r>
              <a:rPr lang="en-US" sz="2400" dirty="0"/>
              <a:t>the place of money in our personal and community </a:t>
            </a:r>
            <a:r>
              <a:rPr lang="en-US" sz="2400" dirty="0" smtClean="0"/>
              <a:t>lives</a:t>
            </a:r>
          </a:p>
          <a:p>
            <a:r>
              <a:rPr lang="en-US" sz="2400" dirty="0" smtClean="0"/>
              <a:t>Explore </a:t>
            </a:r>
            <a:r>
              <a:rPr lang="en-US" sz="2400" dirty="0"/>
              <a:t>and articulate individual financial histories and values</a:t>
            </a:r>
          </a:p>
          <a:p>
            <a:r>
              <a:rPr lang="en-US" sz="2400" dirty="0"/>
              <a:t>I</a:t>
            </a:r>
            <a:r>
              <a:rPr lang="en-US" sz="2400" dirty="0" smtClean="0"/>
              <a:t>dentify </a:t>
            </a:r>
            <a:r>
              <a:rPr lang="en-US" sz="2400" dirty="0"/>
              <a:t>and evaluate social and religious teachings, practices, and values with regard to wealth and virtue</a:t>
            </a:r>
          </a:p>
          <a:p>
            <a:r>
              <a:rPr lang="en-US" sz="2400" dirty="0"/>
              <a:t>C</a:t>
            </a:r>
            <a:r>
              <a:rPr lang="en-US" sz="2400" dirty="0" smtClean="0"/>
              <a:t>onsider </a:t>
            </a:r>
            <a:r>
              <a:rPr lang="en-US" sz="2400" dirty="0"/>
              <a:t>the effects of their economic decisions in our communities and in the wider world</a:t>
            </a:r>
          </a:p>
          <a:p>
            <a:r>
              <a:rPr lang="en-US" sz="2400" dirty="0" smtClean="0"/>
              <a:t>Develop </a:t>
            </a:r>
            <a:r>
              <a:rPr lang="en-US" sz="2400" dirty="0"/>
              <a:t>personal credos and action plans for wise, meaningful, and spiritually and ethically healthy financial living.</a:t>
            </a:r>
          </a:p>
          <a:p>
            <a:endParaRPr lang="en-US" dirty="0"/>
          </a:p>
        </p:txBody>
      </p:sp>
      <p:pic>
        <p:nvPicPr>
          <p:cNvPr id="4098" name="Picture 2" descr="C:\Users\CERG\AppData\Local\Microsoft\Windows\Temporary Internet Files\Content.IE5\RPEKL6ED\MC9003126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33400"/>
            <a:ext cx="1792224" cy="170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676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77398" y="381000"/>
            <a:ext cx="5890202" cy="762000"/>
          </a:xfrm>
          <a:noFill/>
          <a:effectLst>
            <a:softEdge rad="63500"/>
          </a:effectLst>
        </p:spPr>
        <p:txBody>
          <a:bodyPr/>
          <a:lstStyle/>
          <a:p>
            <a:r>
              <a:rPr lang="en-US" altLang="en-US" dirty="0" smtClean="0">
                <a:latin typeface="Arial" charset="0"/>
                <a:ea typeface="ＭＳ Ｐゴシック" pitchFamily="34" charset="-128"/>
                <a:cs typeface="Arial" charset="0"/>
              </a:rPr>
              <a:t>Introductions</a:t>
            </a:r>
          </a:p>
        </p:txBody>
      </p:sp>
      <p:sp>
        <p:nvSpPr>
          <p:cNvPr id="2" name="Content Placeholder 1"/>
          <p:cNvSpPr>
            <a:spLocks noGrp="1"/>
          </p:cNvSpPr>
          <p:nvPr>
            <p:ph idx="1"/>
          </p:nvPr>
        </p:nvSpPr>
        <p:spPr>
          <a:xfrm>
            <a:off x="914400" y="1599640"/>
            <a:ext cx="7772112" cy="4182596"/>
          </a:xfrm>
        </p:spPr>
        <p:txBody>
          <a:bodyPr/>
          <a:lstStyle/>
          <a:p>
            <a:pPr marL="0" indent="0">
              <a:buNone/>
            </a:pPr>
            <a:r>
              <a:rPr lang="en-US" sz="2400" dirty="0" smtClean="0"/>
              <a:t>Workshop Leaders:</a:t>
            </a:r>
          </a:p>
          <a:p>
            <a:pPr marL="0" indent="0">
              <a:buNone/>
            </a:pPr>
            <a:endParaRPr lang="en-US" dirty="0"/>
          </a:p>
          <a:p>
            <a:pPr marL="0" indent="0">
              <a:buNone/>
            </a:pPr>
            <a:r>
              <a:rPr lang="en-US" dirty="0"/>
              <a:t>	</a:t>
            </a:r>
            <a:r>
              <a:rPr lang="en-US" b="1" dirty="0" smtClean="0"/>
              <a:t>Dan Boyce</a:t>
            </a:r>
            <a:r>
              <a:rPr lang="en-US" dirty="0" smtClean="0"/>
              <a:t>: </a:t>
            </a:r>
            <a:r>
              <a:rPr lang="en-US" i="1" dirty="0" smtClean="0"/>
              <a:t>President’s Council</a:t>
            </a:r>
          </a:p>
          <a:p>
            <a:pPr marL="0" indent="0">
              <a:buNone/>
            </a:pPr>
            <a:r>
              <a:rPr lang="en-US" dirty="0"/>
              <a:t>	</a:t>
            </a:r>
            <a:r>
              <a:rPr lang="en-US" b="1" dirty="0" smtClean="0"/>
              <a:t>Gail Forsyth-Vail</a:t>
            </a:r>
            <a:r>
              <a:rPr lang="en-US" dirty="0" smtClean="0"/>
              <a:t>: </a:t>
            </a:r>
            <a:r>
              <a:rPr lang="en-US" i="1" dirty="0" smtClean="0"/>
              <a:t>Faith Development Office</a:t>
            </a:r>
          </a:p>
          <a:p>
            <a:pPr marL="0" indent="0">
              <a:buNone/>
            </a:pPr>
            <a:r>
              <a:rPr lang="en-US" dirty="0"/>
              <a:t>	</a:t>
            </a:r>
            <a:r>
              <a:rPr lang="en-US" b="1" dirty="0" smtClean="0"/>
              <a:t>Patricia Hall Infante</a:t>
            </a:r>
            <a:r>
              <a:rPr lang="en-US" dirty="0" smtClean="0"/>
              <a:t>: </a:t>
            </a:r>
            <a:r>
              <a:rPr lang="en-US" i="1" dirty="0" err="1" smtClean="0"/>
              <a:t>Wi$dom</a:t>
            </a:r>
            <a:r>
              <a:rPr lang="en-US" i="1" dirty="0" smtClean="0"/>
              <a:t> Path Co-Author</a:t>
            </a:r>
          </a:p>
          <a:p>
            <a:pPr marL="0" indent="0">
              <a:buNone/>
            </a:pPr>
            <a:r>
              <a:rPr lang="en-US" dirty="0"/>
              <a:t>	</a:t>
            </a:r>
            <a:r>
              <a:rPr lang="en-US" b="1" dirty="0" smtClean="0"/>
              <a:t>Rev. David H. </a:t>
            </a:r>
            <a:r>
              <a:rPr lang="en-US" b="1" dirty="0" err="1" smtClean="0"/>
              <a:t>Messner</a:t>
            </a:r>
            <a:r>
              <a:rPr lang="en-US" dirty="0"/>
              <a:t>:</a:t>
            </a:r>
            <a:r>
              <a:rPr lang="en-US" dirty="0" smtClean="0"/>
              <a:t> </a:t>
            </a:r>
            <a:r>
              <a:rPr lang="en-US" i="1" dirty="0" err="1" smtClean="0"/>
              <a:t>Wi$dom</a:t>
            </a:r>
            <a:r>
              <a:rPr lang="en-US" i="1" dirty="0" smtClean="0"/>
              <a:t> Path Co-Author</a:t>
            </a:r>
          </a:p>
          <a:p>
            <a:pPr marL="0" indent="0">
              <a:buNone/>
            </a:pPr>
            <a:r>
              <a:rPr lang="en-US" dirty="0"/>
              <a:t>	</a:t>
            </a:r>
            <a:r>
              <a:rPr lang="en-US" b="1" dirty="0" smtClean="0"/>
              <a:t>Dr. Wayne Clark: </a:t>
            </a:r>
            <a:r>
              <a:rPr lang="en-US" i="1" dirty="0" smtClean="0"/>
              <a:t>Congregational Stewardship Network</a:t>
            </a:r>
            <a:endParaRPr lang="en-US" i="1" dirty="0"/>
          </a:p>
        </p:txBody>
      </p:sp>
    </p:spTree>
    <p:extLst>
      <p:ext uri="{BB962C8B-B14F-4D97-AF65-F5344CB8AC3E}">
        <p14:creationId xmlns:p14="http://schemas.microsoft.com/office/powerpoint/2010/main" val="3389520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Tapestry of Faith Vision</a:t>
            </a:r>
            <a:endParaRPr lang="en-US" dirty="0"/>
          </a:p>
        </p:txBody>
      </p:sp>
      <p:sp>
        <p:nvSpPr>
          <p:cNvPr id="3" name="Content Placeholder 2"/>
          <p:cNvSpPr>
            <a:spLocks noGrp="1"/>
          </p:cNvSpPr>
          <p:nvPr>
            <p:ph idx="1"/>
          </p:nvPr>
        </p:nvSpPr>
        <p:spPr>
          <a:xfrm>
            <a:off x="457200" y="1295400"/>
            <a:ext cx="7620000" cy="5334000"/>
          </a:xfrm>
        </p:spPr>
        <p:txBody>
          <a:bodyPr>
            <a:normAutofit/>
          </a:bodyPr>
          <a:lstStyle/>
          <a:p>
            <a:r>
              <a:rPr lang="en-US" sz="3200" dirty="0">
                <a:solidFill>
                  <a:srgbClr val="00B050"/>
                </a:solidFill>
              </a:rPr>
              <a:t>All people are lovable beings of infinite worth, imbued with powers of the soul. </a:t>
            </a:r>
            <a:r>
              <a:rPr lang="en-US" sz="3200" i="1" dirty="0">
                <a:solidFill>
                  <a:srgbClr val="00B050"/>
                </a:solidFill>
              </a:rPr>
              <a:t>We are obligated to use our gifts, talents, and potentials in the service of life.</a:t>
            </a:r>
          </a:p>
          <a:p>
            <a:r>
              <a:rPr lang="en-US" sz="3200" dirty="0">
                <a:solidFill>
                  <a:srgbClr val="00B050"/>
                </a:solidFill>
              </a:rPr>
              <a:t>We carry on our Unitarian Universalist religious heritage and are part of a community of faith that has value and </a:t>
            </a:r>
            <a:r>
              <a:rPr lang="en-US" sz="3200" i="1" dirty="0">
                <a:solidFill>
                  <a:srgbClr val="00B050"/>
                </a:solidFill>
              </a:rPr>
              <a:t>provides resources for living.</a:t>
            </a:r>
          </a:p>
          <a:p>
            <a:endParaRPr lang="en-US" dirty="0"/>
          </a:p>
        </p:txBody>
      </p:sp>
      <p:pic>
        <p:nvPicPr>
          <p:cNvPr id="5122" name="Picture 2" descr="C:\Users\CERG\AppData\Local\Microsoft\Windows\Temporary Internet Files\Content.IE5\TV7KG7TW\MP9004423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0"/>
            <a:ext cx="1407612" cy="93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834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Strands of T of F</a:t>
            </a:r>
            <a:endParaRPr lang="en-US" dirty="0"/>
          </a:p>
        </p:txBody>
      </p:sp>
      <p:sp>
        <p:nvSpPr>
          <p:cNvPr id="3" name="Content Placeholder 2"/>
          <p:cNvSpPr>
            <a:spLocks noGrp="1"/>
          </p:cNvSpPr>
          <p:nvPr>
            <p:ph idx="1"/>
          </p:nvPr>
        </p:nvSpPr>
        <p:spPr/>
        <p:txBody>
          <a:bodyPr/>
          <a:lstStyle/>
          <a:p>
            <a:r>
              <a:rPr lang="en-US" sz="3200" dirty="0"/>
              <a:t>Ethical </a:t>
            </a:r>
            <a:r>
              <a:rPr lang="en-US" sz="3200" dirty="0" smtClean="0"/>
              <a:t>development</a:t>
            </a:r>
          </a:p>
          <a:p>
            <a:endParaRPr lang="en-US" sz="3200" dirty="0"/>
          </a:p>
          <a:p>
            <a:r>
              <a:rPr lang="en-US" sz="3200" dirty="0"/>
              <a:t>Spiritual development</a:t>
            </a:r>
          </a:p>
          <a:p>
            <a:endParaRPr lang="en-US" sz="3200" dirty="0" smtClean="0"/>
          </a:p>
          <a:p>
            <a:r>
              <a:rPr lang="en-US" sz="3200" dirty="0" smtClean="0"/>
              <a:t>Unitarian </a:t>
            </a:r>
            <a:r>
              <a:rPr lang="en-US" sz="3200" dirty="0"/>
              <a:t>Universalist identity</a:t>
            </a:r>
          </a:p>
          <a:p>
            <a:endParaRPr lang="en-US" sz="3200" dirty="0" smtClean="0"/>
          </a:p>
          <a:p>
            <a:r>
              <a:rPr lang="en-US" sz="3200" dirty="0" smtClean="0"/>
              <a:t>Faith </a:t>
            </a:r>
            <a:r>
              <a:rPr lang="en-US" sz="3200" dirty="0"/>
              <a:t>development</a:t>
            </a:r>
          </a:p>
          <a:p>
            <a:endParaRPr lang="en-US" dirty="0"/>
          </a:p>
        </p:txBody>
      </p:sp>
      <p:pic>
        <p:nvPicPr>
          <p:cNvPr id="6146" name="Picture 2" descr="C:\Users\CERG\AppData\Local\Microsoft\Windows\Temporary Internet Files\Content.IE5\AFE3780P\MC9002786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191000"/>
            <a:ext cx="1827886" cy="182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39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Tapestry of Faith Structure</a:t>
            </a:r>
            <a:endParaRPr lang="en-US" dirty="0"/>
          </a:p>
        </p:txBody>
      </p:sp>
      <p:sp>
        <p:nvSpPr>
          <p:cNvPr id="3" name="Content Placeholder 2"/>
          <p:cNvSpPr>
            <a:spLocks noGrp="1"/>
          </p:cNvSpPr>
          <p:nvPr>
            <p:ph idx="1"/>
          </p:nvPr>
        </p:nvSpPr>
        <p:spPr>
          <a:xfrm>
            <a:off x="1524000" y="1524000"/>
            <a:ext cx="7109114" cy="4182596"/>
          </a:xfrm>
        </p:spPr>
        <p:txBody>
          <a:bodyPr anchor="ctr">
            <a:normAutofit/>
          </a:bodyPr>
          <a:lstStyle/>
          <a:p>
            <a:r>
              <a:rPr lang="en-US" sz="3200" dirty="0"/>
              <a:t>S</a:t>
            </a:r>
            <a:r>
              <a:rPr lang="en-US" sz="3200" dirty="0" smtClean="0"/>
              <a:t>piritual </a:t>
            </a:r>
            <a:r>
              <a:rPr lang="en-US" sz="3200" dirty="0"/>
              <a:t>preparation for </a:t>
            </a:r>
            <a:r>
              <a:rPr lang="en-US" sz="3200" dirty="0" smtClean="0"/>
              <a:t>leaders</a:t>
            </a:r>
            <a:endParaRPr lang="en-US" sz="3200" dirty="0"/>
          </a:p>
          <a:p>
            <a:r>
              <a:rPr lang="en-US" sz="3200" dirty="0" smtClean="0"/>
              <a:t>Story is central</a:t>
            </a:r>
            <a:endParaRPr lang="en-US" sz="3200" dirty="0"/>
          </a:p>
          <a:p>
            <a:r>
              <a:rPr lang="en-US" sz="3200" dirty="0" smtClean="0"/>
              <a:t>Invites reflection and uses personal story</a:t>
            </a:r>
            <a:endParaRPr lang="en-US" sz="3200" dirty="0"/>
          </a:p>
          <a:p>
            <a:r>
              <a:rPr lang="en-US" sz="3200" dirty="0" smtClean="0"/>
              <a:t>Flexible: alternate activities</a:t>
            </a:r>
          </a:p>
          <a:p>
            <a:r>
              <a:rPr lang="en-US" sz="3200" dirty="0" smtClean="0"/>
              <a:t>Take It Home</a:t>
            </a:r>
          </a:p>
          <a:p>
            <a:r>
              <a:rPr lang="en-US" sz="3200" dirty="0" smtClean="0"/>
              <a:t>Faith in Action</a:t>
            </a:r>
            <a:endParaRPr lang="en-US" sz="3200" dirty="0"/>
          </a:p>
        </p:txBody>
      </p:sp>
      <p:pic>
        <p:nvPicPr>
          <p:cNvPr id="1026" name="Picture 2" descr="C:\Users\CERG\AppData\Local\Microsoft\Windows\Temporary Internet Files\Content.IE5\511NJS5L\MP9004486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6655" y="3505200"/>
            <a:ext cx="15748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549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Themes of the </a:t>
            </a:r>
            <a:r>
              <a:rPr lang="en-US" dirty="0" err="1" smtClean="0"/>
              <a:t>Wi$dom</a:t>
            </a:r>
            <a:r>
              <a:rPr lang="en-US" dirty="0" smtClean="0"/>
              <a:t> Path</a:t>
            </a:r>
            <a:endParaRPr lang="en-US" dirty="0"/>
          </a:p>
        </p:txBody>
      </p:sp>
      <p:sp>
        <p:nvSpPr>
          <p:cNvPr id="3" name="Content Placeholder 2"/>
          <p:cNvSpPr>
            <a:spLocks noGrp="1"/>
          </p:cNvSpPr>
          <p:nvPr>
            <p:ph idx="1"/>
          </p:nvPr>
        </p:nvSpPr>
        <p:spPr>
          <a:xfrm>
            <a:off x="1219200" y="1599640"/>
            <a:ext cx="7467312" cy="4182596"/>
          </a:xfrm>
        </p:spPr>
        <p:txBody>
          <a:bodyPr anchor="ctr">
            <a:normAutofit/>
          </a:bodyPr>
          <a:lstStyle/>
          <a:p>
            <a:pPr marL="114300" indent="0">
              <a:buNone/>
            </a:pPr>
            <a:r>
              <a:rPr lang="en-US" sz="3200" b="1" dirty="0" smtClean="0"/>
              <a:t>Workshops 1-3: Money and Self</a:t>
            </a:r>
            <a:endParaRPr lang="en-US" sz="3200" dirty="0" smtClean="0"/>
          </a:p>
          <a:p>
            <a:endParaRPr lang="en-US" dirty="0" smtClean="0"/>
          </a:p>
          <a:p>
            <a:pPr marL="114300" indent="0">
              <a:buNone/>
            </a:pPr>
            <a:r>
              <a:rPr lang="en-US" sz="2800" dirty="0" smtClean="0"/>
              <a:t>Participants </a:t>
            </a:r>
            <a:r>
              <a:rPr lang="en-US" sz="2800" dirty="0"/>
              <a:t>build awareness of their own "money story" and explore their own attitudes and experiences with money</a:t>
            </a:r>
            <a:r>
              <a:rPr lang="en-US" sz="2800" dirty="0" smtClean="0"/>
              <a:t>.</a:t>
            </a:r>
          </a:p>
          <a:p>
            <a:endParaRPr lang="en-US" sz="2800" dirty="0"/>
          </a:p>
          <a:p>
            <a:endParaRPr lang="en-US" dirty="0"/>
          </a:p>
          <a:p>
            <a:endParaRPr lang="en-US" dirty="0"/>
          </a:p>
        </p:txBody>
      </p:sp>
      <p:pic>
        <p:nvPicPr>
          <p:cNvPr id="12290" name="Picture 2" descr="C:\Users\CERG\AppData\Local\Microsoft\Windows\Temporary Internet Files\Content.IE5\OO97WJD9\MC9000548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736472"/>
            <a:ext cx="3346730" cy="212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524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1: Talking About Money</a:t>
            </a:r>
            <a:endParaRPr lang="en-US" dirty="0"/>
          </a:p>
        </p:txBody>
      </p:sp>
      <p:sp>
        <p:nvSpPr>
          <p:cNvPr id="3" name="Content Placeholder 2"/>
          <p:cNvSpPr>
            <a:spLocks noGrp="1"/>
          </p:cNvSpPr>
          <p:nvPr>
            <p:ph idx="1"/>
          </p:nvPr>
        </p:nvSpPr>
        <p:spPr>
          <a:xfrm>
            <a:off x="838200" y="1306370"/>
            <a:ext cx="7467600" cy="3914699"/>
          </a:xfrm>
        </p:spPr>
        <p:txBody>
          <a:bodyPr>
            <a:normAutofit/>
          </a:bodyPr>
          <a:lstStyle/>
          <a:p>
            <a:pPr marL="0" indent="0">
              <a:buNone/>
            </a:pPr>
            <a:endParaRPr lang="en-US" dirty="0"/>
          </a:p>
          <a:p>
            <a:endParaRPr lang="en-US" dirty="0"/>
          </a:p>
          <a:p>
            <a:pPr marL="0" indent="0">
              <a:buNone/>
            </a:pPr>
            <a:r>
              <a:rPr lang="en-US" dirty="0" smtClean="0"/>
              <a:t>This </a:t>
            </a:r>
            <a:r>
              <a:rPr lang="en-US" dirty="0"/>
              <a:t>workshop begins the exploration by asking: Why is it important to talk about money? Participants think about the meaning of money and the ways one's personal money issues can be a factor in living a fulfilling life. </a:t>
            </a:r>
          </a:p>
        </p:txBody>
      </p:sp>
      <p:sp>
        <p:nvSpPr>
          <p:cNvPr id="4" name="TextBox 3"/>
          <p:cNvSpPr txBox="1"/>
          <p:nvPr/>
        </p:nvSpPr>
        <p:spPr>
          <a:xfrm>
            <a:off x="685800" y="5221069"/>
            <a:ext cx="8153400" cy="646331"/>
          </a:xfrm>
          <a:prstGeom prst="rect">
            <a:avLst/>
          </a:prstGeom>
          <a:noFill/>
          <a:ln>
            <a:solidFill>
              <a:srgbClr val="00B050"/>
            </a:solidFill>
          </a:ln>
        </p:spPr>
        <p:txBody>
          <a:bodyPr wrap="square" rtlCol="0">
            <a:spAutoFit/>
          </a:bodyPr>
          <a:lstStyle/>
          <a:p>
            <a:pPr algn="ctr"/>
            <a:r>
              <a:rPr lang="en-US" i="1" dirty="0"/>
              <a:t>The importance of money flows from it being a link between the present and the future. — John Maynard Keynes, British economist (1883-1946)</a:t>
            </a:r>
          </a:p>
        </p:txBody>
      </p:sp>
      <p:pic>
        <p:nvPicPr>
          <p:cNvPr id="7171" name="Picture 3" descr="C:\Users\CERG\AppData\Local\Microsoft\Windows\Temporary Internet Files\Content.IE5\OO97WJD9\MC9003102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114800"/>
            <a:ext cx="1227616" cy="93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80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331" y="152400"/>
            <a:ext cx="6324600" cy="1143000"/>
          </a:xfrm>
        </p:spPr>
        <p:txBody>
          <a:bodyPr/>
          <a:lstStyle/>
          <a:p>
            <a:r>
              <a:rPr lang="en-US" dirty="0" smtClean="0"/>
              <a:t>Workshop 2: The Meaning of Money in Our Lives</a:t>
            </a:r>
            <a:endParaRPr lang="en-US" dirty="0"/>
          </a:p>
        </p:txBody>
      </p:sp>
      <p:sp>
        <p:nvSpPr>
          <p:cNvPr id="3" name="Content Placeholder 2"/>
          <p:cNvSpPr>
            <a:spLocks noGrp="1"/>
          </p:cNvSpPr>
          <p:nvPr>
            <p:ph idx="1"/>
          </p:nvPr>
        </p:nvSpPr>
        <p:spPr>
          <a:xfrm>
            <a:off x="609600" y="1295400"/>
            <a:ext cx="8001000" cy="4419600"/>
          </a:xfrm>
        </p:spPr>
        <p:txBody>
          <a:bodyPr/>
          <a:lstStyle/>
          <a:p>
            <a:endParaRPr lang="en-US" dirty="0" smtClean="0"/>
          </a:p>
          <a:p>
            <a:r>
              <a:rPr lang="en-US" dirty="0" smtClean="0"/>
              <a:t>Beginning </a:t>
            </a:r>
            <a:r>
              <a:rPr lang="en-US" dirty="0"/>
              <a:t>in childhood and throughout our adult lives, we receive many messages about money from family members, friends, co-workers, popular culture and our faith community. </a:t>
            </a:r>
            <a:endParaRPr lang="en-US" dirty="0" smtClean="0"/>
          </a:p>
          <a:p>
            <a:endParaRPr lang="en-US" dirty="0"/>
          </a:p>
          <a:p>
            <a:r>
              <a:rPr lang="en-US" dirty="0" smtClean="0"/>
              <a:t>Understanding </a:t>
            </a:r>
            <a:r>
              <a:rPr lang="en-US" dirty="0"/>
              <a:t>one's personal story and the values that are at the root of one's relationship with money is an important step in creating a spiritually healthy relationship with money. </a:t>
            </a:r>
          </a:p>
        </p:txBody>
      </p:sp>
      <p:sp>
        <p:nvSpPr>
          <p:cNvPr id="4" name="TextBox 3"/>
          <p:cNvSpPr txBox="1"/>
          <p:nvPr/>
        </p:nvSpPr>
        <p:spPr>
          <a:xfrm>
            <a:off x="838200" y="5105400"/>
            <a:ext cx="7772400" cy="646331"/>
          </a:xfrm>
          <a:prstGeom prst="rect">
            <a:avLst/>
          </a:prstGeom>
          <a:noFill/>
          <a:ln>
            <a:solidFill>
              <a:srgbClr val="00B050"/>
            </a:solidFill>
          </a:ln>
        </p:spPr>
        <p:txBody>
          <a:bodyPr wrap="square" rtlCol="0">
            <a:spAutoFit/>
          </a:bodyPr>
          <a:lstStyle/>
          <a:p>
            <a:pPr algn="ctr"/>
            <a:r>
              <a:rPr lang="en-US" i="1" dirty="0"/>
              <a:t>What you are now is what you have been, what you will be is what you do now. — The </a:t>
            </a:r>
            <a:r>
              <a:rPr lang="en-US" i="1" dirty="0" smtClean="0"/>
              <a:t>Buddha</a:t>
            </a:r>
            <a:endParaRPr lang="en-US" i="1" dirty="0"/>
          </a:p>
        </p:txBody>
      </p:sp>
      <p:pic>
        <p:nvPicPr>
          <p:cNvPr id="9218" name="Picture 2" descr="C:\Users\CERG\AppData\Local\Microsoft\Windows\Temporary Internet Files\Content.IE5\WUTC9K90\MP9003847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6455" y="304800"/>
            <a:ext cx="990600" cy="96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581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3: Cultural Lessons About Money and Wealth</a:t>
            </a:r>
            <a:endParaRPr lang="en-US" dirty="0"/>
          </a:p>
        </p:txBody>
      </p:sp>
      <p:sp>
        <p:nvSpPr>
          <p:cNvPr id="3" name="Content Placeholder 2"/>
          <p:cNvSpPr>
            <a:spLocks noGrp="1"/>
          </p:cNvSpPr>
          <p:nvPr>
            <p:ph idx="1"/>
          </p:nvPr>
        </p:nvSpPr>
        <p:spPr>
          <a:xfrm>
            <a:off x="885524" y="1219200"/>
            <a:ext cx="8076912" cy="3648636"/>
          </a:xfrm>
        </p:spPr>
        <p:txBody>
          <a:bodyPr anchor="ctr"/>
          <a:lstStyle/>
          <a:p>
            <a:r>
              <a:rPr lang="en-US" dirty="0"/>
              <a:t>This workshop creates a space for reflecting on the spoken and unspoken messages we receive about money throughout our lives. </a:t>
            </a:r>
            <a:endParaRPr lang="en-US" dirty="0" smtClean="0"/>
          </a:p>
          <a:p>
            <a:endParaRPr lang="en-US" dirty="0"/>
          </a:p>
          <a:p>
            <a:r>
              <a:rPr lang="en-US" dirty="0" smtClean="0"/>
              <a:t>Participants </a:t>
            </a:r>
            <a:r>
              <a:rPr lang="en-US" dirty="0"/>
              <a:t>examine messages about money and wealth from several major religious traditions as well contemporary Unitarian Universalism, asking whether and how these religious messages connect to our own understandings of wealth and money and our sense of financial "virtue." </a:t>
            </a:r>
          </a:p>
        </p:txBody>
      </p:sp>
      <p:sp>
        <p:nvSpPr>
          <p:cNvPr id="4" name="TextBox 3"/>
          <p:cNvSpPr txBox="1"/>
          <p:nvPr/>
        </p:nvSpPr>
        <p:spPr>
          <a:xfrm>
            <a:off x="914400" y="5029200"/>
            <a:ext cx="7924800" cy="923330"/>
          </a:xfrm>
          <a:prstGeom prst="rect">
            <a:avLst/>
          </a:prstGeom>
          <a:noFill/>
          <a:ln>
            <a:solidFill>
              <a:srgbClr val="00B050"/>
            </a:solidFill>
          </a:ln>
        </p:spPr>
        <p:txBody>
          <a:bodyPr wrap="square" rtlCol="0">
            <a:spAutoFit/>
          </a:bodyPr>
          <a:lstStyle/>
          <a:p>
            <a:r>
              <a:rPr lang="en-US" i="1" dirty="0"/>
              <a:t>The true thrift is always to spend on the higher plane; to invest and invest, with keener avarice, that he may spend in spiritual creation, and not in augmenting animal existence. — Ralph Waldo Emerson, in The Conduct of Life</a:t>
            </a:r>
          </a:p>
        </p:txBody>
      </p:sp>
    </p:spTree>
    <p:extLst>
      <p:ext uri="{BB962C8B-B14F-4D97-AF65-F5344CB8AC3E}">
        <p14:creationId xmlns:p14="http://schemas.microsoft.com/office/powerpoint/2010/main" val="840249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Workshops 4-7: Money and Society</a:t>
            </a:r>
            <a:br>
              <a:rPr lang="en-US" sz="2800" dirty="0"/>
            </a:br>
            <a:endParaRPr lang="en-US" dirty="0"/>
          </a:p>
        </p:txBody>
      </p:sp>
      <p:sp>
        <p:nvSpPr>
          <p:cNvPr id="3" name="Content Placeholder 2"/>
          <p:cNvSpPr>
            <a:spLocks noGrp="1"/>
          </p:cNvSpPr>
          <p:nvPr>
            <p:ph idx="1"/>
          </p:nvPr>
        </p:nvSpPr>
        <p:spPr>
          <a:xfrm>
            <a:off x="1295400" y="1143000"/>
            <a:ext cx="7620000" cy="3939443"/>
          </a:xfrm>
        </p:spPr>
        <p:txBody>
          <a:bodyPr anchor="ctr"/>
          <a:lstStyle/>
          <a:p>
            <a:pPr marL="0" indent="0">
              <a:buNone/>
            </a:pPr>
            <a:endParaRPr lang="en-US" sz="2800" dirty="0"/>
          </a:p>
          <a:p>
            <a:pPr marL="114300" indent="0">
              <a:buNone/>
            </a:pPr>
            <a:r>
              <a:rPr lang="en-US" sz="2800" dirty="0"/>
              <a:t>Participants explore the ways in which money connects us with others, including issues of classism and economic justice as well as consideration of money issues in congregational life.</a:t>
            </a:r>
          </a:p>
          <a:p>
            <a:endParaRPr lang="en-US" dirty="0"/>
          </a:p>
        </p:txBody>
      </p:sp>
      <p:pic>
        <p:nvPicPr>
          <p:cNvPr id="13315" name="Picture 3" descr="C:\Users\CERG\AppData\Local\Microsoft\Windows\Temporary Internet Files\Content.IE5\AFE3780P\MP90034148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876800"/>
            <a:ext cx="3124200" cy="1569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068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4: The Many Meanings of Money</a:t>
            </a:r>
            <a:endParaRPr lang="en-US" dirty="0"/>
          </a:p>
        </p:txBody>
      </p:sp>
      <p:sp>
        <p:nvSpPr>
          <p:cNvPr id="3" name="Content Placeholder 2"/>
          <p:cNvSpPr>
            <a:spLocks noGrp="1"/>
          </p:cNvSpPr>
          <p:nvPr>
            <p:ph idx="1"/>
          </p:nvPr>
        </p:nvSpPr>
        <p:spPr>
          <a:xfrm>
            <a:off x="1295400" y="1599640"/>
            <a:ext cx="7391112" cy="3581960"/>
          </a:xfrm>
        </p:spPr>
        <p:txBody>
          <a:bodyPr anchor="ctr"/>
          <a:lstStyle/>
          <a:p>
            <a:pPr marL="0" indent="0">
              <a:buNone/>
            </a:pPr>
            <a:r>
              <a:rPr lang="en-US" dirty="0"/>
              <a:t>This workshop considers the many ways money influences our choices and relationships at home and in our congregation. While we sometimes view money as a straightforward medium of exchange, at other times we attach social, relational, or political significance to money or designate certain monies for specific purposes. </a:t>
            </a:r>
          </a:p>
        </p:txBody>
      </p:sp>
      <p:sp>
        <p:nvSpPr>
          <p:cNvPr id="4" name="TextBox 3"/>
          <p:cNvSpPr txBox="1"/>
          <p:nvPr/>
        </p:nvSpPr>
        <p:spPr>
          <a:xfrm>
            <a:off x="1295400" y="5334000"/>
            <a:ext cx="7239000" cy="646331"/>
          </a:xfrm>
          <a:prstGeom prst="rect">
            <a:avLst/>
          </a:prstGeom>
          <a:noFill/>
          <a:ln>
            <a:solidFill>
              <a:srgbClr val="00B050"/>
            </a:solidFill>
          </a:ln>
        </p:spPr>
        <p:txBody>
          <a:bodyPr wrap="square" rtlCol="0">
            <a:spAutoFit/>
          </a:bodyPr>
          <a:lstStyle/>
          <a:p>
            <a:pPr algn="ctr"/>
            <a:r>
              <a:rPr lang="en-US" i="1" dirty="0"/>
              <a:t>Follow the money. Always follow the money.  — </a:t>
            </a:r>
            <a:endParaRPr lang="en-US" i="1" dirty="0" smtClean="0"/>
          </a:p>
          <a:p>
            <a:pPr algn="ctr"/>
            <a:r>
              <a:rPr lang="en-US" i="1" dirty="0" smtClean="0"/>
              <a:t>from </a:t>
            </a:r>
            <a:r>
              <a:rPr lang="en-US" i="1" dirty="0"/>
              <a:t>the film All the President’s Men</a:t>
            </a:r>
          </a:p>
        </p:txBody>
      </p:sp>
    </p:spTree>
    <p:extLst>
      <p:ext uri="{BB962C8B-B14F-4D97-AF65-F5344CB8AC3E}">
        <p14:creationId xmlns:p14="http://schemas.microsoft.com/office/powerpoint/2010/main" val="3698430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5: Money and Society</a:t>
            </a:r>
            <a:endParaRPr lang="en-US" dirty="0"/>
          </a:p>
        </p:txBody>
      </p:sp>
      <p:sp>
        <p:nvSpPr>
          <p:cNvPr id="3" name="Content Placeholder 2"/>
          <p:cNvSpPr>
            <a:spLocks noGrp="1"/>
          </p:cNvSpPr>
          <p:nvPr>
            <p:ph idx="1"/>
          </p:nvPr>
        </p:nvSpPr>
        <p:spPr>
          <a:xfrm>
            <a:off x="914401" y="1447800"/>
            <a:ext cx="7772112" cy="3810000"/>
          </a:xfrm>
        </p:spPr>
        <p:txBody>
          <a:bodyPr/>
          <a:lstStyle/>
          <a:p>
            <a:r>
              <a:rPr lang="en-US" dirty="0"/>
              <a:t>This workshop focuses on economic justice and economic class to explore ways money and wealth shape our individual choices and actions in the broader society. What day-to-day challenges and opportunities face people in different economic circumstances? How do one's financial means or social class relate to the dreams we have for our lives? How have participants encountered or observed classism</a:t>
            </a:r>
            <a:r>
              <a:rPr lang="en-US" dirty="0" smtClean="0"/>
              <a:t>?</a:t>
            </a:r>
          </a:p>
          <a:p>
            <a:endParaRPr lang="en-US" dirty="0"/>
          </a:p>
          <a:p>
            <a:r>
              <a:rPr lang="en-US" dirty="0"/>
              <a:t>Participants safely engage with the challenging topic of classism through activities, a story, and a game. </a:t>
            </a:r>
          </a:p>
          <a:p>
            <a:pPr marL="0" indent="0">
              <a:buNone/>
            </a:pPr>
            <a:endParaRPr lang="en-US" dirty="0"/>
          </a:p>
        </p:txBody>
      </p:sp>
      <p:sp>
        <p:nvSpPr>
          <p:cNvPr id="4" name="TextBox 3"/>
          <p:cNvSpPr txBox="1"/>
          <p:nvPr/>
        </p:nvSpPr>
        <p:spPr>
          <a:xfrm>
            <a:off x="1092467" y="5410200"/>
            <a:ext cx="7448349" cy="646331"/>
          </a:xfrm>
          <a:prstGeom prst="rect">
            <a:avLst/>
          </a:prstGeom>
          <a:noFill/>
          <a:ln>
            <a:solidFill>
              <a:srgbClr val="92D050"/>
            </a:solidFill>
          </a:ln>
        </p:spPr>
        <p:txBody>
          <a:bodyPr wrap="square" rtlCol="0">
            <a:spAutoFit/>
          </a:bodyPr>
          <a:lstStyle/>
          <a:p>
            <a:r>
              <a:rPr lang="en-US" i="1" dirty="0"/>
              <a:t>If a man shuts his ears to the cry of the poor, he too will cry out and not be answered. — Proverbs 21:13</a:t>
            </a:r>
          </a:p>
        </p:txBody>
      </p:sp>
    </p:spTree>
    <p:extLst>
      <p:ext uri="{BB962C8B-B14F-4D97-AF65-F5344CB8AC3E}">
        <p14:creationId xmlns:p14="http://schemas.microsoft.com/office/powerpoint/2010/main" val="2195631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457200"/>
            <a:ext cx="6042602" cy="655544"/>
          </a:xfrm>
          <a:noFill/>
          <a:effectLst>
            <a:softEdge rad="63500"/>
          </a:effectLst>
        </p:spPr>
        <p:txBody>
          <a:bodyPr/>
          <a:lstStyle/>
          <a:p>
            <a:r>
              <a:rPr lang="en-US" altLang="en-US" dirty="0" smtClean="0">
                <a:latin typeface="Arial" charset="0"/>
                <a:ea typeface="ＭＳ Ｐゴシック" pitchFamily="34" charset="-128"/>
                <a:cs typeface="Arial" charset="0"/>
              </a:rPr>
              <a:t>Overview</a:t>
            </a:r>
          </a:p>
        </p:txBody>
      </p:sp>
      <p:sp>
        <p:nvSpPr>
          <p:cNvPr id="2" name="Content Placeholder 1"/>
          <p:cNvSpPr>
            <a:spLocks noGrp="1"/>
          </p:cNvSpPr>
          <p:nvPr>
            <p:ph idx="1"/>
          </p:nvPr>
        </p:nvSpPr>
        <p:spPr>
          <a:xfrm>
            <a:off x="1577398" y="1295400"/>
            <a:ext cx="7109114" cy="4724400"/>
          </a:xfrm>
        </p:spPr>
        <p:txBody>
          <a:bodyPr/>
          <a:lstStyle/>
          <a:p>
            <a:pPr>
              <a:lnSpc>
                <a:spcPct val="150000"/>
              </a:lnSpc>
            </a:pPr>
            <a:r>
              <a:rPr lang="en-US" sz="2000" dirty="0" smtClean="0"/>
              <a:t>Opening Words</a:t>
            </a:r>
          </a:p>
          <a:p>
            <a:pPr>
              <a:lnSpc>
                <a:spcPct val="150000"/>
              </a:lnSpc>
            </a:pPr>
            <a:r>
              <a:rPr lang="en-US" sz="2000" dirty="0" smtClean="0"/>
              <a:t>Vision and Hopes</a:t>
            </a:r>
          </a:p>
          <a:p>
            <a:pPr>
              <a:lnSpc>
                <a:spcPct val="150000"/>
              </a:lnSpc>
            </a:pPr>
            <a:r>
              <a:rPr lang="en-US" sz="2000" dirty="0" smtClean="0"/>
              <a:t>Spectrum Exercise</a:t>
            </a:r>
          </a:p>
          <a:p>
            <a:pPr>
              <a:lnSpc>
                <a:spcPct val="150000"/>
              </a:lnSpc>
            </a:pPr>
            <a:r>
              <a:rPr lang="en-US" sz="2000" dirty="0" smtClean="0"/>
              <a:t>Why it is important to talk about money</a:t>
            </a:r>
          </a:p>
          <a:p>
            <a:pPr>
              <a:lnSpc>
                <a:spcPct val="150000"/>
              </a:lnSpc>
            </a:pPr>
            <a:r>
              <a:rPr lang="en-US" sz="2000" dirty="0" smtClean="0"/>
              <a:t>Guided Tour of </a:t>
            </a:r>
            <a:r>
              <a:rPr lang="en-US" sz="2000" dirty="0" err="1" smtClean="0"/>
              <a:t>Wi$dom</a:t>
            </a:r>
            <a:r>
              <a:rPr lang="en-US" sz="2000" dirty="0" smtClean="0"/>
              <a:t> Path</a:t>
            </a:r>
          </a:p>
          <a:p>
            <a:pPr>
              <a:lnSpc>
                <a:spcPct val="150000"/>
              </a:lnSpc>
            </a:pPr>
            <a:r>
              <a:rPr lang="en-US" sz="2000" dirty="0" err="1" smtClean="0"/>
              <a:t>Wi$dom</a:t>
            </a:r>
            <a:r>
              <a:rPr lang="en-US" sz="2000" dirty="0" smtClean="0"/>
              <a:t> Path and Congregational Stewardship</a:t>
            </a:r>
          </a:p>
          <a:p>
            <a:pPr>
              <a:lnSpc>
                <a:spcPct val="150000"/>
              </a:lnSpc>
            </a:pPr>
            <a:r>
              <a:rPr lang="en-US" sz="2000" dirty="0" smtClean="0"/>
              <a:t>Q &amp; 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6: A Network of Mutuality</a:t>
            </a:r>
            <a:endParaRPr lang="en-US" dirty="0"/>
          </a:p>
        </p:txBody>
      </p:sp>
      <p:sp>
        <p:nvSpPr>
          <p:cNvPr id="3" name="Content Placeholder 2"/>
          <p:cNvSpPr>
            <a:spLocks noGrp="1"/>
          </p:cNvSpPr>
          <p:nvPr>
            <p:ph idx="1"/>
          </p:nvPr>
        </p:nvSpPr>
        <p:spPr>
          <a:xfrm>
            <a:off x="1577398" y="1599640"/>
            <a:ext cx="7109114" cy="3505760"/>
          </a:xfrm>
        </p:spPr>
        <p:txBody>
          <a:bodyPr anchor="ctr"/>
          <a:lstStyle/>
          <a:p>
            <a:pPr marL="0" indent="0">
              <a:buNone/>
            </a:pPr>
            <a:r>
              <a:rPr lang="en-US" dirty="0"/>
              <a:t>This workshop looks outward to examine the impact of our personal financial choices in the global economic </a:t>
            </a:r>
            <a:r>
              <a:rPr lang="en-US" dirty="0" smtClean="0"/>
              <a:t>community. Participants </a:t>
            </a:r>
            <a:r>
              <a:rPr lang="en-US" dirty="0"/>
              <a:t>will deepen discussion about ways our Unitarian Universalist values resonate with a sense of responsibility to the economic greater good.</a:t>
            </a:r>
          </a:p>
        </p:txBody>
      </p:sp>
      <p:sp>
        <p:nvSpPr>
          <p:cNvPr id="4" name="TextBox 3"/>
          <p:cNvSpPr txBox="1"/>
          <p:nvPr/>
        </p:nvSpPr>
        <p:spPr>
          <a:xfrm>
            <a:off x="1447800" y="5231331"/>
            <a:ext cx="7086600" cy="646331"/>
          </a:xfrm>
          <a:prstGeom prst="rect">
            <a:avLst/>
          </a:prstGeom>
          <a:noFill/>
          <a:ln>
            <a:solidFill>
              <a:srgbClr val="92D050"/>
            </a:solidFill>
          </a:ln>
        </p:spPr>
        <p:txBody>
          <a:bodyPr wrap="square" rtlCol="0">
            <a:spAutoFit/>
          </a:bodyPr>
          <a:lstStyle/>
          <a:p>
            <a:r>
              <a:rPr lang="en-US" i="1" dirty="0"/>
              <a:t>We are caught in an inescapable network of mutuality, tied in a single garment of destiny. — The Rev. Dr. Martin Luther King, Jr.</a:t>
            </a:r>
          </a:p>
        </p:txBody>
      </p:sp>
    </p:spTree>
    <p:extLst>
      <p:ext uri="{BB962C8B-B14F-4D97-AF65-F5344CB8AC3E}">
        <p14:creationId xmlns:p14="http://schemas.microsoft.com/office/powerpoint/2010/main" val="1586685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7: Imagining A Transformed World</a:t>
            </a:r>
            <a:endParaRPr lang="en-US" dirty="0"/>
          </a:p>
        </p:txBody>
      </p:sp>
      <p:sp>
        <p:nvSpPr>
          <p:cNvPr id="3" name="Content Placeholder 2"/>
          <p:cNvSpPr>
            <a:spLocks noGrp="1"/>
          </p:cNvSpPr>
          <p:nvPr>
            <p:ph idx="1"/>
          </p:nvPr>
        </p:nvSpPr>
        <p:spPr>
          <a:xfrm>
            <a:off x="1219200" y="1599640"/>
            <a:ext cx="7467312" cy="3429560"/>
          </a:xfrm>
        </p:spPr>
        <p:txBody>
          <a:bodyPr anchor="ctr"/>
          <a:lstStyle/>
          <a:p>
            <a:pPr marL="0" indent="0">
              <a:buNone/>
            </a:pPr>
            <a:r>
              <a:rPr lang="en-US" dirty="0" smtClean="0"/>
              <a:t>This </a:t>
            </a:r>
            <a:r>
              <a:rPr lang="en-US" dirty="0"/>
              <a:t>workshop invites participants to think of persistent inequality and deprivation not as a failure of human goodness or commitment, but rather as a call for greater imagination and willingness to enact new ways to connect people in meaningful and just economic relationships across social and geographic boundaries. </a:t>
            </a:r>
          </a:p>
        </p:txBody>
      </p:sp>
      <p:sp>
        <p:nvSpPr>
          <p:cNvPr id="4" name="TextBox 3"/>
          <p:cNvSpPr txBox="1"/>
          <p:nvPr/>
        </p:nvSpPr>
        <p:spPr>
          <a:xfrm>
            <a:off x="1219199" y="5257800"/>
            <a:ext cx="7429901" cy="646331"/>
          </a:xfrm>
          <a:prstGeom prst="rect">
            <a:avLst/>
          </a:prstGeom>
          <a:noFill/>
          <a:ln>
            <a:solidFill>
              <a:srgbClr val="92D050"/>
            </a:solidFill>
          </a:ln>
        </p:spPr>
        <p:txBody>
          <a:bodyPr wrap="square" rtlCol="0">
            <a:spAutoFit/>
          </a:bodyPr>
          <a:lstStyle/>
          <a:p>
            <a:r>
              <a:rPr lang="en-US" i="1" dirty="0"/>
              <a:t>Never doubt that a small group of thoughtful, committed, citizens can change the world. Indeed, it is the only thing that ever has. — Margaret Mead</a:t>
            </a:r>
          </a:p>
        </p:txBody>
      </p:sp>
    </p:spTree>
    <p:extLst>
      <p:ext uri="{BB962C8B-B14F-4D97-AF65-F5344CB8AC3E}">
        <p14:creationId xmlns:p14="http://schemas.microsoft.com/office/powerpoint/2010/main" val="2816385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398" y="533400"/>
            <a:ext cx="7109114" cy="884144"/>
          </a:xfrm>
        </p:spPr>
        <p:txBody>
          <a:bodyPr/>
          <a:lstStyle/>
          <a:p>
            <a:r>
              <a:rPr lang="en-US" sz="2800" dirty="0"/>
              <a:t>Workshops 8-12: Money, Spirit, and Life</a:t>
            </a:r>
            <a:br>
              <a:rPr lang="en-US" sz="2800" dirty="0"/>
            </a:br>
            <a:endParaRPr lang="en-US" dirty="0"/>
          </a:p>
        </p:txBody>
      </p:sp>
      <p:sp>
        <p:nvSpPr>
          <p:cNvPr id="3" name="Content Placeholder 2"/>
          <p:cNvSpPr>
            <a:spLocks noGrp="1"/>
          </p:cNvSpPr>
          <p:nvPr>
            <p:ph idx="1"/>
          </p:nvPr>
        </p:nvSpPr>
        <p:spPr>
          <a:xfrm>
            <a:off x="1219200" y="1371600"/>
            <a:ext cx="7620000" cy="3352800"/>
          </a:xfrm>
        </p:spPr>
        <p:txBody>
          <a:bodyPr anchor="ctr"/>
          <a:lstStyle/>
          <a:p>
            <a:pPr marL="114300" indent="0">
              <a:buNone/>
            </a:pPr>
            <a:endParaRPr lang="en-US" sz="3200" dirty="0"/>
          </a:p>
          <a:p>
            <a:pPr marL="114300" indent="0">
              <a:buNone/>
            </a:pPr>
            <a:r>
              <a:rPr lang="en-US" sz="2800" dirty="0"/>
              <a:t>Participants delve into ways to align faith, values, and a sense of a life calling with their financial ways of being.</a:t>
            </a:r>
          </a:p>
          <a:p>
            <a:endParaRPr lang="en-US" dirty="0"/>
          </a:p>
        </p:txBody>
      </p:sp>
      <p:pic>
        <p:nvPicPr>
          <p:cNvPr id="14338" name="Picture 2" descr="C:\Users\CERG\AppData\Local\Microsoft\Windows\Temporary Internet Files\Content.IE5\511NJS5L\MP9004387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7743" y="4876800"/>
            <a:ext cx="3810000" cy="150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712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8: Faithful Earning</a:t>
            </a:r>
            <a:endParaRPr lang="en-US" dirty="0"/>
          </a:p>
        </p:txBody>
      </p:sp>
      <p:sp>
        <p:nvSpPr>
          <p:cNvPr id="3" name="Content Placeholder 2"/>
          <p:cNvSpPr>
            <a:spLocks noGrp="1"/>
          </p:cNvSpPr>
          <p:nvPr>
            <p:ph idx="1"/>
          </p:nvPr>
        </p:nvSpPr>
        <p:spPr>
          <a:xfrm>
            <a:off x="1143000" y="1295400"/>
            <a:ext cx="7467600" cy="3352800"/>
          </a:xfrm>
        </p:spPr>
        <p:txBody>
          <a:bodyPr anchor="ctr"/>
          <a:lstStyle/>
          <a:p>
            <a:pPr marL="0" indent="0">
              <a:buNone/>
            </a:pPr>
            <a:r>
              <a:rPr lang="en-US" dirty="0"/>
              <a:t>For many, the relationship with money is connected to the dynamics of the work done to earn it. Money has real human meaning, in part, because it often comes from hard effort and requires one to commit a significant part of one's life. This workshop explores the "earning" dimension of the larger cycle of acquiring, interpreting, and using money in spiritually rich and socially connected ways.</a:t>
            </a:r>
          </a:p>
        </p:txBody>
      </p:sp>
      <p:sp>
        <p:nvSpPr>
          <p:cNvPr id="4" name="TextBox 3"/>
          <p:cNvSpPr txBox="1"/>
          <p:nvPr/>
        </p:nvSpPr>
        <p:spPr>
          <a:xfrm>
            <a:off x="533400" y="5029200"/>
            <a:ext cx="8381999" cy="923330"/>
          </a:xfrm>
          <a:prstGeom prst="rect">
            <a:avLst/>
          </a:prstGeom>
          <a:noFill/>
          <a:ln>
            <a:solidFill>
              <a:srgbClr val="92D050"/>
            </a:solidFill>
          </a:ln>
        </p:spPr>
        <p:txBody>
          <a:bodyPr wrap="square" rtlCol="0">
            <a:spAutoFit/>
          </a:bodyPr>
          <a:lstStyle/>
          <a:p>
            <a:r>
              <a:rPr lang="en-US" dirty="0"/>
              <a:t>Work is about a search for daily meaning as well as daily bread, for recognition as well as cash, for astonishment rather than torpor; in short, for a sort of life rather than a Monday through Friday sort of dying. — Studs </a:t>
            </a:r>
            <a:r>
              <a:rPr lang="en-US" dirty="0" err="1"/>
              <a:t>Terkel</a:t>
            </a:r>
            <a:r>
              <a:rPr lang="en-US" dirty="0"/>
              <a:t>, American journalist</a:t>
            </a:r>
          </a:p>
        </p:txBody>
      </p:sp>
    </p:spTree>
    <p:extLst>
      <p:ext uri="{BB962C8B-B14F-4D97-AF65-F5344CB8AC3E}">
        <p14:creationId xmlns:p14="http://schemas.microsoft.com/office/powerpoint/2010/main" val="1751893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9: Faithful Spending</a:t>
            </a:r>
            <a:endParaRPr lang="en-US" dirty="0"/>
          </a:p>
        </p:txBody>
      </p:sp>
      <p:sp>
        <p:nvSpPr>
          <p:cNvPr id="3" name="Content Placeholder 2"/>
          <p:cNvSpPr>
            <a:spLocks noGrp="1"/>
          </p:cNvSpPr>
          <p:nvPr>
            <p:ph idx="1"/>
          </p:nvPr>
        </p:nvSpPr>
        <p:spPr>
          <a:xfrm>
            <a:off x="1066800" y="1599640"/>
            <a:ext cx="7619712" cy="3048560"/>
          </a:xfrm>
        </p:spPr>
        <p:txBody>
          <a:bodyPr anchor="ctr"/>
          <a:lstStyle/>
          <a:p>
            <a:pPr marL="0" indent="0">
              <a:buNone/>
            </a:pPr>
            <a:r>
              <a:rPr lang="en-US" dirty="0"/>
              <a:t>In this workshop, participants examine how spending habits and practices do and do not reflect their spiritual and ethical values and consider the impact of consumerism on all of our lives. Through activities, participants reflect on what they really treasure and the different ways they define what constitutes wealth.</a:t>
            </a:r>
          </a:p>
        </p:txBody>
      </p:sp>
      <p:sp>
        <p:nvSpPr>
          <p:cNvPr id="4" name="TextBox 3"/>
          <p:cNvSpPr txBox="1"/>
          <p:nvPr/>
        </p:nvSpPr>
        <p:spPr>
          <a:xfrm>
            <a:off x="1295400" y="5105400"/>
            <a:ext cx="7162800" cy="646331"/>
          </a:xfrm>
          <a:prstGeom prst="rect">
            <a:avLst/>
          </a:prstGeom>
          <a:noFill/>
          <a:ln>
            <a:solidFill>
              <a:srgbClr val="92D050"/>
            </a:solidFill>
          </a:ln>
        </p:spPr>
        <p:txBody>
          <a:bodyPr wrap="square" rtlCol="0">
            <a:spAutoFit/>
          </a:bodyPr>
          <a:lstStyle/>
          <a:p>
            <a:r>
              <a:rPr lang="en-US" i="1" dirty="0"/>
              <a:t>We are constantly seeking more only to discover that more is never enough. — Vicki Robin, in Your Money or Your Life</a:t>
            </a:r>
          </a:p>
        </p:txBody>
      </p:sp>
    </p:spTree>
    <p:extLst>
      <p:ext uri="{BB962C8B-B14F-4D97-AF65-F5344CB8AC3E}">
        <p14:creationId xmlns:p14="http://schemas.microsoft.com/office/powerpoint/2010/main" val="1729038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10: Faithful Giving</a:t>
            </a:r>
            <a:endParaRPr lang="en-US" dirty="0"/>
          </a:p>
        </p:txBody>
      </p:sp>
      <p:sp>
        <p:nvSpPr>
          <p:cNvPr id="3" name="Content Placeholder 2"/>
          <p:cNvSpPr>
            <a:spLocks noGrp="1"/>
          </p:cNvSpPr>
          <p:nvPr>
            <p:ph idx="1"/>
          </p:nvPr>
        </p:nvSpPr>
        <p:spPr>
          <a:xfrm>
            <a:off x="1577398" y="1599640"/>
            <a:ext cx="7109114" cy="3277160"/>
          </a:xfrm>
        </p:spPr>
        <p:txBody>
          <a:bodyPr anchor="ctr"/>
          <a:lstStyle/>
          <a:p>
            <a:pPr marL="0" indent="0">
              <a:buNone/>
            </a:pPr>
            <a:r>
              <a:rPr lang="en-US" dirty="0"/>
              <a:t>The crux of the workshop is the conversation about faithful giving and the ways in which giving transforms the giver. Participants explore their own experiences and motivations through sharing their own giving stories. Participants set their own giving intentions and exchange symbolic gifts of candy coins in a concluding ritual.</a:t>
            </a:r>
          </a:p>
        </p:txBody>
      </p:sp>
      <p:sp>
        <p:nvSpPr>
          <p:cNvPr id="4" name="TextBox 3"/>
          <p:cNvSpPr txBox="1"/>
          <p:nvPr/>
        </p:nvSpPr>
        <p:spPr>
          <a:xfrm>
            <a:off x="1371600" y="5181600"/>
            <a:ext cx="7086600" cy="646331"/>
          </a:xfrm>
          <a:prstGeom prst="rect">
            <a:avLst/>
          </a:prstGeom>
          <a:noFill/>
          <a:ln>
            <a:solidFill>
              <a:srgbClr val="92D050"/>
            </a:solidFill>
          </a:ln>
        </p:spPr>
        <p:txBody>
          <a:bodyPr wrap="square" rtlCol="0">
            <a:spAutoFit/>
          </a:bodyPr>
          <a:lstStyle/>
          <a:p>
            <a:r>
              <a:rPr lang="en-US" i="1" dirty="0"/>
              <a:t>I have found that among its other benefits, giving liberates the soul of the giver. — Maya Angelou</a:t>
            </a:r>
          </a:p>
        </p:txBody>
      </p:sp>
    </p:spTree>
    <p:extLst>
      <p:ext uri="{BB962C8B-B14F-4D97-AF65-F5344CB8AC3E}">
        <p14:creationId xmlns:p14="http://schemas.microsoft.com/office/powerpoint/2010/main" val="1129741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11: Faithful Investing</a:t>
            </a:r>
            <a:endParaRPr lang="en-US" dirty="0"/>
          </a:p>
        </p:txBody>
      </p:sp>
      <p:sp>
        <p:nvSpPr>
          <p:cNvPr id="3" name="Content Placeholder 2"/>
          <p:cNvSpPr>
            <a:spLocks noGrp="1"/>
          </p:cNvSpPr>
          <p:nvPr>
            <p:ph idx="1"/>
          </p:nvPr>
        </p:nvSpPr>
        <p:spPr>
          <a:xfrm>
            <a:off x="990600" y="1599640"/>
            <a:ext cx="7695912" cy="3124760"/>
          </a:xfrm>
        </p:spPr>
        <p:txBody>
          <a:bodyPr anchor="ctr"/>
          <a:lstStyle/>
          <a:p>
            <a:pPr marL="0" indent="0">
              <a:buNone/>
            </a:pPr>
            <a:r>
              <a:rPr lang="en-US" dirty="0" smtClean="0"/>
              <a:t>Through </a:t>
            </a:r>
            <a:r>
              <a:rPr lang="en-US" dirty="0"/>
              <a:t>investing we can create opportunities for others to produce things of value and yield an economic return, in a manner—we hope—that aligns with both our moral values and worldly objectives. At its best, investment connects people in a way that creates and enhances possibilities for all concerned. The workshop explores investing our resources toward such an end, in a meaningful and mindful way.</a:t>
            </a:r>
          </a:p>
        </p:txBody>
      </p:sp>
      <p:sp>
        <p:nvSpPr>
          <p:cNvPr id="4" name="TextBox 3"/>
          <p:cNvSpPr txBox="1"/>
          <p:nvPr/>
        </p:nvSpPr>
        <p:spPr>
          <a:xfrm>
            <a:off x="818949" y="4800600"/>
            <a:ext cx="8001000" cy="1200329"/>
          </a:xfrm>
          <a:prstGeom prst="rect">
            <a:avLst/>
          </a:prstGeom>
          <a:noFill/>
          <a:ln>
            <a:solidFill>
              <a:srgbClr val="92D050"/>
            </a:solidFill>
          </a:ln>
        </p:spPr>
        <p:txBody>
          <a:bodyPr wrap="square" rtlCol="0">
            <a:spAutoFit/>
          </a:bodyPr>
          <a:lstStyle/>
          <a:p>
            <a:r>
              <a:rPr lang="en-US" i="1" dirty="0"/>
              <a:t>It is only by following your deepest instinct that you can lead a rich life, and if you let your fear of consequence prevent you from following your deepest instinct, then your life will be safe, expedient and thin. — Katharine Butler Hathaway, 20th-century U.S. American writer</a:t>
            </a:r>
          </a:p>
        </p:txBody>
      </p:sp>
    </p:spTree>
    <p:extLst>
      <p:ext uri="{BB962C8B-B14F-4D97-AF65-F5344CB8AC3E}">
        <p14:creationId xmlns:p14="http://schemas.microsoft.com/office/powerpoint/2010/main" val="4257633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12: Spiritual Practices in a Material World</a:t>
            </a:r>
            <a:endParaRPr lang="en-US" dirty="0"/>
          </a:p>
        </p:txBody>
      </p:sp>
      <p:sp>
        <p:nvSpPr>
          <p:cNvPr id="3" name="Content Placeholder 2"/>
          <p:cNvSpPr>
            <a:spLocks noGrp="1"/>
          </p:cNvSpPr>
          <p:nvPr>
            <p:ph idx="1"/>
          </p:nvPr>
        </p:nvSpPr>
        <p:spPr>
          <a:xfrm>
            <a:off x="1577398" y="1599640"/>
            <a:ext cx="7109114" cy="3124760"/>
          </a:xfrm>
        </p:spPr>
        <p:txBody>
          <a:bodyPr anchor="ctr"/>
          <a:lstStyle/>
          <a:p>
            <a:pPr marL="0" indent="0">
              <a:buNone/>
            </a:pPr>
            <a:r>
              <a:rPr lang="en-US" dirty="0"/>
              <a:t>The workshop revisits prompt questions from previous workshops and guides participants to articulate a "credo" about money which states their personal beliefs, values, and intentions. Then, participants plan how they will transform their intentions into actions and make a commitment to follow through.</a:t>
            </a:r>
          </a:p>
        </p:txBody>
      </p:sp>
      <p:sp>
        <p:nvSpPr>
          <p:cNvPr id="4" name="TextBox 3"/>
          <p:cNvSpPr txBox="1"/>
          <p:nvPr/>
        </p:nvSpPr>
        <p:spPr>
          <a:xfrm>
            <a:off x="990600" y="5128661"/>
            <a:ext cx="7620000" cy="646331"/>
          </a:xfrm>
          <a:prstGeom prst="rect">
            <a:avLst/>
          </a:prstGeom>
          <a:noFill/>
          <a:ln>
            <a:solidFill>
              <a:srgbClr val="92D050"/>
            </a:solidFill>
          </a:ln>
        </p:spPr>
        <p:txBody>
          <a:bodyPr wrap="square" rtlCol="0">
            <a:spAutoFit/>
          </a:bodyPr>
          <a:lstStyle/>
          <a:p>
            <a:r>
              <a:rPr lang="en-US" i="1" dirty="0"/>
              <a:t>I wanted to change the world. But I have found that the only thing one can be sure of changing is oneself. — Aldous Huxley, British author (Brave New World)</a:t>
            </a:r>
          </a:p>
        </p:txBody>
      </p:sp>
    </p:spTree>
    <p:extLst>
      <p:ext uri="{BB962C8B-B14F-4D97-AF65-F5344CB8AC3E}">
        <p14:creationId xmlns:p14="http://schemas.microsoft.com/office/powerpoint/2010/main" val="865569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Wi$dom</a:t>
            </a:r>
            <a:r>
              <a:rPr lang="en-US" dirty="0" smtClean="0"/>
              <a:t> Path in Your Congregation</a:t>
            </a:r>
            <a:endParaRPr lang="en-US" dirty="0"/>
          </a:p>
        </p:txBody>
      </p:sp>
      <p:sp>
        <p:nvSpPr>
          <p:cNvPr id="3" name="Content Placeholder 2"/>
          <p:cNvSpPr>
            <a:spLocks noGrp="1"/>
          </p:cNvSpPr>
          <p:nvPr>
            <p:ph idx="1"/>
          </p:nvPr>
        </p:nvSpPr>
        <p:spPr/>
        <p:txBody>
          <a:bodyPr/>
          <a:lstStyle/>
          <a:p>
            <a:r>
              <a:rPr lang="en-US" dirty="0" smtClean="0"/>
              <a:t>Ideal to offer all 12 workshops in sequence.</a:t>
            </a:r>
          </a:p>
          <a:p>
            <a:r>
              <a:rPr lang="en-US" dirty="0" smtClean="0"/>
              <a:t>Pacing may vary.</a:t>
            </a:r>
          </a:p>
          <a:p>
            <a:pPr lvl="1"/>
            <a:r>
              <a:rPr lang="en-US" dirty="0" smtClean="0"/>
              <a:t>All 12 in one program year or spread over multiple semesters or years.</a:t>
            </a:r>
          </a:p>
          <a:p>
            <a:pPr lvl="1"/>
            <a:r>
              <a:rPr lang="en-US" dirty="0" smtClean="0"/>
              <a:t>Do several workshops at one time in a retreat setting.</a:t>
            </a:r>
          </a:p>
          <a:p>
            <a:r>
              <a:rPr lang="en-US" dirty="0" smtClean="0"/>
              <a:t>Abbreviated program, Workshops 1 and 2; or 1,2 and 3.</a:t>
            </a:r>
          </a:p>
          <a:p>
            <a:r>
              <a:rPr lang="en-US" dirty="0" smtClean="0"/>
              <a:t>Some individual workshops may be suitable for leadership training or retreats.</a:t>
            </a:r>
          </a:p>
          <a:p>
            <a:r>
              <a:rPr lang="en-US" dirty="0" smtClean="0"/>
              <a:t>Choose leaders carefully.</a:t>
            </a:r>
          </a:p>
          <a:p>
            <a:r>
              <a:rPr lang="en-US" dirty="0" smtClean="0"/>
              <a:t>UUA is developing “training of trainers.”</a:t>
            </a:r>
            <a:endParaRPr lang="en-US" dirty="0"/>
          </a:p>
        </p:txBody>
      </p:sp>
      <p:pic>
        <p:nvPicPr>
          <p:cNvPr id="1026" name="Picture 2" descr="C:\Program Files (x86)\Microsoft Office\MEDIA\CAGCAT10\j022201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2963" y="4191000"/>
            <a:ext cx="151854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 (x86)\Microsoft Office\MEDIA\CAGCAT10\j030125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81200"/>
            <a:ext cx="1829714" cy="156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568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defRPr/>
            </a:pPr>
            <a:r>
              <a:rPr lang="en-US" dirty="0" err="1" smtClean="0"/>
              <a:t>Wi$dom</a:t>
            </a:r>
            <a:r>
              <a:rPr lang="en-US" dirty="0" smtClean="0"/>
              <a:t> Path and Congregational Stewardship</a:t>
            </a:r>
            <a:endParaRPr lang="en-US" dirty="0"/>
          </a:p>
        </p:txBody>
      </p:sp>
      <p:pic>
        <p:nvPicPr>
          <p:cNvPr id="27651" name="Picture 3" descr="C:\Users\Patricia Infante\AppData\Local\Microsoft\Windows\Temporary Internet Files\Content.IE5\2E2HU046\MP9003847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3200400"/>
            <a:ext cx="15208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Content Placeholder 3"/>
          <p:cNvSpPr>
            <a:spLocks noGrp="1"/>
          </p:cNvSpPr>
          <p:nvPr>
            <p:ph idx="1"/>
          </p:nvPr>
        </p:nvSpPr>
        <p:spPr/>
        <p:txBody>
          <a:bodyPr/>
          <a:lstStyle/>
          <a:p>
            <a:endParaRPr lang="en-US" altLang="en-US" smtClean="0"/>
          </a:p>
        </p:txBody>
      </p:sp>
      <p:pic>
        <p:nvPicPr>
          <p:cNvPr id="27653" name="Picture 5" descr="C:\Users\Patricia Infante\AppData\Local\Microsoft\Windows\Temporary Internet Files\Content.IE5\55HIMQRU\MC9002336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625" y="2087563"/>
            <a:ext cx="58991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C:\Users\Patricia Infante\AppData\Local\Microsoft\Windows\Temporary Internet Files\Content.IE5\8KPJSABA\MP90042253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7739">
            <a:off x="7375525" y="3108325"/>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4953000" cy="792256"/>
          </a:xfrm>
          <a:noFill/>
          <a:effectLst>
            <a:softEdge rad="63500"/>
          </a:effectLst>
        </p:spPr>
        <p:txBody>
          <a:bodyPr/>
          <a:lstStyle/>
          <a:p>
            <a:r>
              <a:rPr lang="en-US" dirty="0" smtClean="0"/>
              <a:t>Opening</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066800"/>
            <a:ext cx="4953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447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533400"/>
            <a:ext cx="5715000" cy="5322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Title 1"/>
          <p:cNvSpPr>
            <a:spLocks noGrp="1"/>
          </p:cNvSpPr>
          <p:nvPr>
            <p:ph type="title"/>
          </p:nvPr>
        </p:nvSpPr>
        <p:spPr>
          <a:xfrm>
            <a:off x="3505200" y="152400"/>
            <a:ext cx="2362200" cy="685800"/>
          </a:xfrm>
          <a:solidFill>
            <a:schemeClr val="accent2">
              <a:lumMod val="20000"/>
              <a:lumOff val="80000"/>
            </a:schemeClr>
          </a:solidFill>
          <a:effectLst>
            <a:softEdge rad="63500"/>
          </a:effectLst>
        </p:spPr>
        <p:txBody>
          <a:bodyPr/>
          <a:lstStyle/>
          <a:p>
            <a:pPr algn="ctr"/>
            <a:r>
              <a:rPr lang="en-US" altLang="en-US" dirty="0" smtClean="0">
                <a:latin typeface="Arial" charset="0"/>
                <a:ea typeface="ＭＳ Ｐゴシック" pitchFamily="34" charset="-128"/>
                <a:cs typeface="Arial" charset="0"/>
              </a:rPr>
              <a:t>Q &amp; A</a:t>
            </a:r>
          </a:p>
        </p:txBody>
      </p:sp>
    </p:spTree>
    <p:extLst>
      <p:ext uri="{BB962C8B-B14F-4D97-AF65-F5344CB8AC3E}">
        <p14:creationId xmlns:p14="http://schemas.microsoft.com/office/powerpoint/2010/main" val="1832091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1143000"/>
            <a:ext cx="7721600" cy="4876800"/>
          </a:xfrm>
        </p:spPr>
        <p:txBody>
          <a:bodyPr anchor="ctr">
            <a:normAutofit/>
          </a:bodyPr>
          <a:lstStyle/>
          <a:p>
            <a:pPr marL="0" indent="0" algn="ctr">
              <a:buNone/>
            </a:pPr>
            <a:r>
              <a:rPr lang="en-US" sz="4800" dirty="0" smtClean="0"/>
              <a:t>The goal is to create a sanctuary, a place of emotional safety for all.</a:t>
            </a:r>
            <a:endParaRPr lang="en-US" sz="4800" dirty="0"/>
          </a:p>
        </p:txBody>
      </p:sp>
      <p:pic>
        <p:nvPicPr>
          <p:cNvPr id="8194" name="Picture 2" descr="C:\Users\Patricia Infante\AppData\Local\Microsoft\Windows\INetCache\IE\24C4539T\MP9004387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17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1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and Hopes</a:t>
            </a:r>
            <a:endParaRPr lang="en-US" dirty="0"/>
          </a:p>
        </p:txBody>
      </p:sp>
      <p:pic>
        <p:nvPicPr>
          <p:cNvPr id="8194" name="Picture 2" descr="C:\Users\Patricia Infante\AppData\Local\Microsoft\Windows\INetCache\IE\24C4539T\MP9004387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47800"/>
            <a:ext cx="58674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1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Have Fun!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35468019"/>
              </p:ext>
            </p:extLst>
          </p:nvPr>
        </p:nvGraphicFramePr>
        <p:xfrm>
          <a:off x="1577398" y="1599640"/>
          <a:ext cx="7109114" cy="418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172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264839"/>
              </p:ext>
            </p:extLst>
          </p:nvPr>
        </p:nvGraphicFramePr>
        <p:xfrm>
          <a:off x="1577398" y="1599640"/>
          <a:ext cx="7109114" cy="418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2080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Money Is…</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4453106"/>
              </p:ext>
            </p:extLst>
          </p:nvPr>
        </p:nvGraphicFramePr>
        <p:xfrm>
          <a:off x="1577398" y="1599640"/>
          <a:ext cx="7109114" cy="418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824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Money Is…</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3601476"/>
              </p:ext>
            </p:extLst>
          </p:nvPr>
        </p:nvGraphicFramePr>
        <p:xfrm>
          <a:off x="1577398" y="1599640"/>
          <a:ext cx="7109114" cy="418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047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uua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ptF3A2.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pt15F2.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pptAE2C.tmp</Template>
  <TotalTime>1563</TotalTime>
  <Words>1921</Words>
  <Application>Microsoft Office PowerPoint</Application>
  <PresentationFormat>On-screen Show (4:3)</PresentationFormat>
  <Paragraphs>162</Paragraphs>
  <Slides>41</Slides>
  <Notes>3</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uua_ppt_template</vt:lpstr>
      <vt:lpstr>pptF3A2.tmp</vt:lpstr>
      <vt:lpstr>ppt15F2.tmp</vt:lpstr>
      <vt:lpstr>Money, Spirit and Life: The Wi$dom Path</vt:lpstr>
      <vt:lpstr>Introductions</vt:lpstr>
      <vt:lpstr>Overview</vt:lpstr>
      <vt:lpstr>Opening</vt:lpstr>
      <vt:lpstr>Vision and Hopes</vt:lpstr>
      <vt:lpstr>Let’s Have Fun!</vt:lpstr>
      <vt:lpstr>Money Is…</vt:lpstr>
      <vt:lpstr>Money Is…</vt:lpstr>
      <vt:lpstr>Money Is…</vt:lpstr>
      <vt:lpstr>Money Is…</vt:lpstr>
      <vt:lpstr>Money Is…</vt:lpstr>
      <vt:lpstr>I am…</vt:lpstr>
      <vt:lpstr>I am…</vt:lpstr>
      <vt:lpstr>I am…</vt:lpstr>
      <vt:lpstr>I am…</vt:lpstr>
      <vt:lpstr>I am…</vt:lpstr>
      <vt:lpstr>Why it is Important to Talk About Money</vt:lpstr>
      <vt:lpstr>++++++++++-*</vt:lpstr>
      <vt:lpstr>The Wi$dom Path aims to:</vt:lpstr>
      <vt:lpstr>Tapestry of Faith Vision</vt:lpstr>
      <vt:lpstr>The Four Strands of T of F</vt:lpstr>
      <vt:lpstr>Tapestry of Faith Structure</vt:lpstr>
      <vt:lpstr>The Three Themes of the Wi$dom Path</vt:lpstr>
      <vt:lpstr>Workshop 1: Talking About Money</vt:lpstr>
      <vt:lpstr>Workshop 2: The Meaning of Money in Our Lives</vt:lpstr>
      <vt:lpstr>Workshop 3: Cultural Lessons About Money and Wealth</vt:lpstr>
      <vt:lpstr>Workshops 4-7: Money and Society </vt:lpstr>
      <vt:lpstr>Workshop 4: The Many Meanings of Money</vt:lpstr>
      <vt:lpstr>Workshop 5: Money and Society</vt:lpstr>
      <vt:lpstr>Workshop 6: A Network of Mutuality</vt:lpstr>
      <vt:lpstr>Workshop 7: Imagining A Transformed World</vt:lpstr>
      <vt:lpstr>Workshops 8-12: Money, Spirit, and Life </vt:lpstr>
      <vt:lpstr>Workshop 8: Faithful Earning</vt:lpstr>
      <vt:lpstr>Workshop 9: Faithful Spending</vt:lpstr>
      <vt:lpstr>Workshop 10: Faithful Giving</vt:lpstr>
      <vt:lpstr>Workshop 11: Faithful Investing</vt:lpstr>
      <vt:lpstr>Workshop 12: Spiritual Practices in a Material World</vt:lpstr>
      <vt:lpstr>Using Wi$dom Path in Your Congregation</vt:lpstr>
      <vt:lpstr>Wi$dom Path and Congregational Stewardship</vt:lpstr>
      <vt:lpstr>Q &amp; A</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Infante</dc:creator>
  <cp:lastModifiedBy>Patricia Infante</cp:lastModifiedBy>
  <cp:revision>23</cp:revision>
  <dcterms:created xsi:type="dcterms:W3CDTF">2014-06-18T14:25:35Z</dcterms:created>
  <dcterms:modified xsi:type="dcterms:W3CDTF">2014-06-27T15:02:48Z</dcterms:modified>
</cp:coreProperties>
</file>